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C46C-0053-4361-A8E9-6009C1649F0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08BF-B339-43E4-91C4-8CA66BB3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08BF-B339-43E4-91C4-8CA66BB3A5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08BF-B339-43E4-91C4-8CA66BB3A5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08BF-B339-43E4-91C4-8CA66BB3A5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08BF-B339-43E4-91C4-8CA66BB3A5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cuments\Received%20Files\&#1040;&#1084;&#1073;&#1091;&#1077;&#1074;&#1072;%20&#1048;.&#1040;\pril\&#1048;&#1075;&#1088;&#1072;%20&#1056;&#1091;&#1089;&#1089;&#1082;&#1086;&#1077;%20&#1083;&#1086;&#1090;&#1086;%20(1).AVI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Своя игра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400800" cy="17526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«Я – решу ЕГЭ!»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00760" y="571480"/>
            <a:ext cx="1714503" cy="171451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l=2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π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r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715140" y="1428736"/>
            <a:ext cx="1928819" cy="1200151"/>
          </a:xfrm>
          <a:prstGeom prst="triangle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7643834" y="2357430"/>
            <a:ext cx="1357312" cy="1643065"/>
          </a:xfrm>
          <a:prstGeom prst="diamond">
            <a:avLst/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72074"/>
            <a:ext cx="2357454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Блок-схема: магнитный диск 7"/>
          <p:cNvSpPr/>
          <p:nvPr/>
        </p:nvSpPr>
        <p:spPr>
          <a:xfrm>
            <a:off x="1000100" y="2143116"/>
            <a:ext cx="1357322" cy="1714512"/>
          </a:xfrm>
          <a:prstGeom prst="flowChartMagneticDisk">
            <a:avLst/>
          </a:prstGeom>
          <a:solidFill>
            <a:srgbClr val="26A09D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V=</a:t>
            </a:r>
            <a:r>
              <a:rPr lang="ru-RU" sz="2400" b="1" dirty="0">
                <a:solidFill>
                  <a:srgbClr val="C00000"/>
                </a:solidFill>
                <a:latin typeface="Monotype Corsiva"/>
                <a:cs typeface="Arial" pitchFamily="34" charset="0"/>
              </a:rPr>
              <a:t>П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sz="24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4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929198"/>
            <a:ext cx="2900359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28604"/>
            <a:ext cx="2786082" cy="2143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643702" y="5715016"/>
            <a:ext cx="2214578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Подготовила учитель математики </a:t>
            </a:r>
            <a:r>
              <a:rPr lang="ru-RU" dirty="0" err="1" smtClean="0">
                <a:solidFill>
                  <a:schemeClr val="tx2"/>
                </a:solidFill>
              </a:rPr>
              <a:t>Амбуева</a:t>
            </a:r>
            <a:r>
              <a:rPr lang="ru-RU" dirty="0" smtClean="0">
                <a:solidFill>
                  <a:schemeClr val="tx2"/>
                </a:solidFill>
              </a:rPr>
              <a:t> И.А.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Найдите площадь прямоугольного треугольника, если его катет и гипотенуза равны соответственно 7 и 25.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Геометрия   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857356" y="3714752"/>
            <a:ext cx="6000792" cy="2128846"/>
          </a:xfrm>
          <a:prstGeom prst="rtTriangle">
            <a:avLst/>
          </a:prstGeom>
          <a:solidFill>
            <a:schemeClr val="accent3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о стрелкой влево 5">
            <a:hlinkClick r:id="rId2" action="ppaction://hlinksldjump"/>
          </p:cNvPr>
          <p:cNvSpPr/>
          <p:nvPr/>
        </p:nvSpPr>
        <p:spPr>
          <a:xfrm>
            <a:off x="8001024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прямоугольной трапеции равны 18 и 20, а ее площадь равна 38. Найдите острый угол этой трапеции. Ответ дайте в градусах.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Геометрия 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857628"/>
            <a:ext cx="4286280" cy="2571768"/>
          </a:xfrm>
          <a:prstGeom prst="rect">
            <a:avLst/>
          </a:prstGeom>
          <a:ln w="57150" cap="sq">
            <a:solidFill>
              <a:schemeClr val="accent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Выноска со стрелкой влево 5">
            <a:hlinkClick r:id="rId3" action="ppaction://hlinksldjump"/>
          </p:cNvPr>
          <p:cNvSpPr/>
          <p:nvPr/>
        </p:nvSpPr>
        <p:spPr>
          <a:xfrm>
            <a:off x="8001024" y="5786454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Отрезки АС и 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–диаметры окружности с центром О. Угол АО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равен 24. Найдите вписанный угол АСВ. Ответ дайте в градусах.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Геометрия  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3786190"/>
            <a:ext cx="2857520" cy="2786082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5"/>
          </p:cNvCxnSpPr>
          <p:nvPr/>
        </p:nvCxnSpPr>
        <p:spPr>
          <a:xfrm rot="16200000" flipH="1">
            <a:off x="2801153" y="4168945"/>
            <a:ext cx="1970058" cy="202057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0"/>
            <a:endCxn id="5" idx="4"/>
          </p:cNvCxnSpPr>
          <p:nvPr/>
        </p:nvCxnSpPr>
        <p:spPr>
          <a:xfrm rot="16200000" flipH="1">
            <a:off x="2393141" y="5179231"/>
            <a:ext cx="278608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ыноска со стрелкой влево 7">
            <a:hlinkClick r:id="rId2" action="ppaction://hlinksldjump"/>
          </p:cNvPr>
          <p:cNvSpPr/>
          <p:nvPr/>
        </p:nvSpPr>
        <p:spPr>
          <a:xfrm>
            <a:off x="7715272" y="5572140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643182"/>
            <a:ext cx="71438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 куб объёмом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12/</a:t>
            </a:r>
            <a:r>
              <a:rPr lang="ru-RU" sz="4800" b="1" i="1" dirty="0" smtClean="0">
                <a:latin typeface="Monotype Corsiva" pitchFamily="66" charset="0"/>
                <a:cs typeface="Times New Roman" pitchFamily="18" charset="0"/>
              </a:rPr>
              <a:t>П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вписан  шар.</a:t>
            </a:r>
          </a:p>
          <a:p>
            <a:pPr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Найдите  объём  шара.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Геометрия   </a:t>
            </a: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7929586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3143240" y="4143380"/>
            <a:ext cx="1857388" cy="1644780"/>
          </a:xfrm>
          <a:prstGeom prst="cub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36" y="4000504"/>
            <a:ext cx="2071702" cy="18573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Зная длину своего шага, человек может приближенно подсчитать пройденное им расстояние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формуле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число шагов,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длина шага. Какое расстояние прошел человек, если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=40см,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=2000?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Ответ дайте в метрах.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Реальная математика  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143900" y="6000768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школе французский язык изучают 77 учащихся, что составляет 20 % от числа всех учащихся школы. Сколько учащихся в школе?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Реальная математика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3" action="ppaction://hlinksldjump"/>
          </p:cNvPr>
          <p:cNvSpPr/>
          <p:nvPr/>
        </p:nvSpPr>
        <p:spPr>
          <a:xfrm>
            <a:off x="8286744" y="5715016"/>
            <a:ext cx="857256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2" descr="C:\Users\Виктор\Desktop\iапоп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429132"/>
            <a:ext cx="2054225" cy="187801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Реальная математика   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Клиент положил в банк 30000 рублей под 9 % годовых. Какую сумму (в рублях) получит клиент через один год? </a:t>
            </a:r>
          </a:p>
          <a:p>
            <a:endParaRPr lang="ru-RU" dirty="0"/>
          </a:p>
        </p:txBody>
      </p:sp>
      <p:sp>
        <p:nvSpPr>
          <p:cNvPr id="4" name="Выноска со стрелкой влево 3">
            <a:hlinkClick r:id="rId2" action="ppaction://hlinksldjump"/>
          </p:cNvPr>
          <p:cNvSpPr/>
          <p:nvPr/>
        </p:nvSpPr>
        <p:spPr>
          <a:xfrm>
            <a:off x="7929586" y="5715016"/>
            <a:ext cx="928694" cy="98583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Реальная математика  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643050"/>
            <a:ext cx="8501122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Расход краски на 1 кв.м-240 г. Какое количество краски (в кг) останется если необходимо покрасить 26 кв.м, а приобретено 12 кг краски?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Выноска со стрелкой влево 5">
            <a:hlinkClick r:id="rId2" action="ppaction://hlinksldjump"/>
          </p:cNvPr>
          <p:cNvSpPr/>
          <p:nvPr/>
        </p:nvSpPr>
        <p:spPr>
          <a:xfrm>
            <a:off x="8001024" y="5643578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9720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Бассейн имеет форму прямоугольного параллелепипеда. Его длина, ширина и глубина равны соответственно 20 м, 10 м и 1,2 м. Для облицовки дна и стен бассейна решено приобрести плитку по цене 400 р. За квадратный метр. Сколько рублей будет стоить покупка, если по периметру бассейна дополнительно планируется выложить прямоугольную дорожку шириной 1 м из той же плитки?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Реальная математика  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001024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 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1,2 : 0,6 • 1,5</a:t>
            </a:r>
            <a:endParaRPr lang="ru-RU" sz="8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лево 3">
            <a:hlinkClick r:id="rId2" action="ppaction://hlinksldjump"/>
          </p:cNvPr>
          <p:cNvSpPr/>
          <p:nvPr/>
        </p:nvSpPr>
        <p:spPr>
          <a:xfrm>
            <a:off x="8001024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Правила игры</a:t>
            </a:r>
            <a:endParaRPr lang="ru-RU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Участвуют три команды. Выбирают вопросы из разделов «Диаграммы, таблицы, логика», «Геометрия», «Реальная математика», «Алгебра». В каждом разделе по пять вопросов от 10 до 50 баллов. По итогам игры победителем является команда, набравшая наибольшее количество баллов.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ru-RU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6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a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-0,8  </a:t>
            </a:r>
          </a:p>
          <a:p>
            <a:pPr algn="ctr">
              <a:buFontTx/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180⁰ &lt; а &lt; 270⁰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  </a:t>
            </a: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143900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 : 5 : 4 • 5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 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лево 5">
            <a:hlinkClick r:id="rId2" action="ppaction://hlinksldjump"/>
          </p:cNvPr>
          <p:cNvSpPr/>
          <p:nvPr/>
        </p:nvSpPr>
        <p:spPr>
          <a:xfrm>
            <a:off x="8001024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071810"/>
            <a:ext cx="571504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071810"/>
            <a:ext cx="642942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3143248"/>
            <a:ext cx="571504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3143248"/>
            <a:ext cx="642942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0,3 +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120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 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001024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857628"/>
            <a:ext cx="357190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3929066"/>
            <a:ext cx="357190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Решите двойное неравенство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5х – 4 ≤ 5 - 4х ≤ 4 - 5х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 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7929586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oot\Desktop\99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988" y="-6350"/>
            <a:ext cx="9204326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C:\Users\Виктор\Desktop\ап.jpg"/>
          <p:cNvPicPr>
            <a:picLocks noChangeAspect="1" noChangeArrowheads="1"/>
          </p:cNvPicPr>
          <p:nvPr/>
        </p:nvPicPr>
        <p:blipFill>
          <a:blip r:embed="rId4" cstate="print"/>
          <a:srcRect l="18861" r="21075"/>
          <a:stretch>
            <a:fillRect/>
          </a:stretch>
        </p:blipFill>
        <p:spPr bwMode="auto">
          <a:xfrm>
            <a:off x="549275" y="3924300"/>
            <a:ext cx="187325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7" descr="C:\Users\Виктор\Desktop\ап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5150" y="3924300"/>
            <a:ext cx="2819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 descr="C:\Users\Виктор\Desktop\ыеку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1522413"/>
            <a:ext cx="179705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0" descr="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46725" y="2957513"/>
            <a:ext cx="295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1" descr="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484313"/>
            <a:ext cx="295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 descr="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2924175"/>
            <a:ext cx="295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WordArt 8"/>
          <p:cNvSpPr>
            <a:spLocks noChangeArrowheads="1" noChangeShapeType="1" noTextEdit="1"/>
          </p:cNvSpPr>
          <p:nvPr/>
        </p:nvSpPr>
        <p:spPr bwMode="auto">
          <a:xfrm>
            <a:off x="827088" y="412750"/>
            <a:ext cx="7272337" cy="345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Поздравляем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победителей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игры!</a:t>
            </a:r>
          </a:p>
        </p:txBody>
      </p:sp>
      <p:pic>
        <p:nvPicPr>
          <p:cNvPr id="3" name="Игра Русское лото (1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4078288"/>
            <a:ext cx="27622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«Я- решу ЕГЭ!»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58229" cy="480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74"/>
                <a:gridCol w="1175471"/>
                <a:gridCol w="1175471"/>
                <a:gridCol w="1175471"/>
                <a:gridCol w="1175471"/>
                <a:gridCol w="1175471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Диаграммы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,  таблицы, логика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3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4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5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6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7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sz="2800" b="1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Геометрия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8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9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0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1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2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Реальная математика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3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4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5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6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7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sz="2800" b="1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Алгебра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8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19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20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21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22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3" action="ppaction://hlinksldjump"/>
          </p:cNvPr>
          <p:cNvSpPr/>
          <p:nvPr/>
        </p:nvSpPr>
        <p:spPr>
          <a:xfrm>
            <a:off x="7786710" y="5943600"/>
            <a:ext cx="785818" cy="700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Диаграммы, таблицы, логика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8143932" cy="45720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3" action="ppaction://hlinksldjump"/>
          </p:cNvPr>
          <p:cNvSpPr/>
          <p:nvPr/>
        </p:nvSpPr>
        <p:spPr>
          <a:xfrm>
            <a:off x="7929586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Диаграммы, таблицы, логика </a:t>
            </a:r>
            <a:r>
              <a:rPr lang="ru-RU" sz="4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3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Жюри поставило командам следующие оценки за конкурсы:</a:t>
            </a:r>
          </a:p>
          <a:p>
            <a:pPr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Для каждой команды баллы по всем конкурсам суммируются, и победителем считается команда, набравшая в сумме наибольшее количество баллов. На сколько баллов обогнала команда В команду, занявшую четвёртое место?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Выноска со стрелкой влево 4">
            <a:hlinkClick r:id="rId3" action="ppaction://hlinksldjump"/>
          </p:cNvPr>
          <p:cNvSpPr/>
          <p:nvPr/>
        </p:nvSpPr>
        <p:spPr>
          <a:xfrm>
            <a:off x="8001024" y="5943600"/>
            <a:ext cx="857256" cy="6286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214554"/>
          <a:ext cx="76438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5"/>
                <a:gridCol w="1910967"/>
                <a:gridCol w="1910967"/>
                <a:gridCol w="1910967"/>
              </a:tblGrid>
              <a:tr h="6254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за 1-й конкурс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 2-й конкурс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за 3-й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Улитка за день заползает вверх по дереву на 4 м, а за ночь сползает на 3 м. высота дерева 10 м. За сколько дней улитка впервые доползёт до вершины дерева.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Диаграммы, таблицы, логика 30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3" action="ppaction://hlinksldjump"/>
          </p:cNvPr>
          <p:cNvSpPr/>
          <p:nvPr/>
        </p:nvSpPr>
        <p:spPr>
          <a:xfrm>
            <a:off x="7929586" y="5857892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DEF5FD"/>
              </a:clrFrom>
              <a:clrTo>
                <a:srgbClr val="DEF5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5000636"/>
            <a:ext cx="28575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 меню ресторана имеется 6 видов салатов, 3 вида первых блюд, 5 видов вторых блюд и 4 вида десерта.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Сколько вариантов обеда из салата, первого, второго и десерта могут выбрать посетители этого ресторана?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Диаграммы, таблицы, логика  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3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7858148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всех подъездах дома одинаковое число этажей, а на каждом этаже одинаковое число квартир, при этом число этажей в доме больше числа квартир на этаже, число квартир на этаже больше числа подъездов, а число подъездов больше одного. Сколько этажей в доме, если всего в нем 130 квартир?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Диаграммы, таблицы, логика </a:t>
            </a:r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7572396" y="5715016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Геометрия   </a:t>
            </a: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двух углов ромба равна 200.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меньший угол ромба.</a:t>
            </a:r>
          </a:p>
          <a:p>
            <a:pPr>
              <a:buNone/>
            </a:pP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1643042" y="3929066"/>
            <a:ext cx="5500726" cy="2286016"/>
          </a:xfrm>
          <a:prstGeom prst="diamond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001024" y="5857892"/>
            <a:ext cx="914400" cy="70011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739</Words>
  <Application>Microsoft Office PowerPoint</Application>
  <PresentationFormat>Экран (4:3)</PresentationFormat>
  <Paragraphs>136</Paragraphs>
  <Slides>24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Своя игра</vt:lpstr>
      <vt:lpstr>Правила игры</vt:lpstr>
      <vt:lpstr>«Я- решу ЕГЭ!»</vt:lpstr>
      <vt:lpstr>Диаграммы, таблицы, логика 10</vt:lpstr>
      <vt:lpstr>Диаграммы, таблицы, логика 20</vt:lpstr>
      <vt:lpstr>Диаграммы, таблицы, логика 30</vt:lpstr>
      <vt:lpstr>Диаграммы, таблицы, логика  40</vt:lpstr>
      <vt:lpstr>Диаграммы, таблицы, логика 50</vt:lpstr>
      <vt:lpstr>Геометрия   10</vt:lpstr>
      <vt:lpstr>Геометрия   20</vt:lpstr>
      <vt:lpstr>Геометрия  30</vt:lpstr>
      <vt:lpstr>Геометрия   40</vt:lpstr>
      <vt:lpstr>Геометрия   50</vt:lpstr>
      <vt:lpstr>Реальная математика   10</vt:lpstr>
      <vt:lpstr>Реальная математика   20</vt:lpstr>
      <vt:lpstr>Реальная математика   30</vt:lpstr>
      <vt:lpstr>Реальная математика   40</vt:lpstr>
      <vt:lpstr>Реальная математика   50</vt:lpstr>
      <vt:lpstr>Алгебра   10</vt:lpstr>
      <vt:lpstr>Алгебра   20</vt:lpstr>
      <vt:lpstr>Алгебра   30</vt:lpstr>
      <vt:lpstr>Алгебра   40</vt:lpstr>
      <vt:lpstr>Алгебра   50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Амбуева_ИА</dc:creator>
  <cp:lastModifiedBy>Амбуева_ИА</cp:lastModifiedBy>
  <cp:revision>53</cp:revision>
  <dcterms:created xsi:type="dcterms:W3CDTF">2017-03-03T03:34:45Z</dcterms:created>
  <dcterms:modified xsi:type="dcterms:W3CDTF">2017-04-10T00:06:20Z</dcterms:modified>
</cp:coreProperties>
</file>