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1" r:id="rId7"/>
    <p:sldId id="261" r:id="rId8"/>
    <p:sldId id="264" r:id="rId9"/>
    <p:sldId id="262" r:id="rId10"/>
    <p:sldId id="263" r:id="rId11"/>
    <p:sldId id="265" r:id="rId12"/>
    <p:sldId id="270" r:id="rId13"/>
    <p:sldId id="274" r:id="rId14"/>
    <p:sldId id="272" r:id="rId15"/>
    <p:sldId id="273" r:id="rId16"/>
    <p:sldId id="266" r:id="rId17"/>
    <p:sldId id="267" r:id="rId18"/>
    <p:sldId id="268" r:id="rId19"/>
    <p:sldId id="269" r:id="rId2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9/1/2016</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29" name="Номер слайда 28"/>
          <p:cNvSpPr>
            <a:spLocks noGrp="1"/>
          </p:cNvSpPr>
          <p:nvPr>
            <p:ph type="sldNum" sz="quarter" idx="12"/>
          </p:nvPr>
        </p:nvSpPr>
        <p:spPr/>
        <p:txBody>
          <a:bodyPr/>
          <a:lstStyle/>
          <a:p>
            <a:fld id="{A483448D-3A78-4528-A469-B745A65DA480}" type="slidenum">
              <a:rPr lang="en-US" smtClean="0"/>
              <a:pPr/>
              <a:t>‹#›</a:t>
            </a:fld>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7924800" y="6416675"/>
            <a:ext cx="762000" cy="365125"/>
          </a:xfrm>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9/1/2016</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9/1/2016</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762000"/>
            <a:ext cx="8229600" cy="1295400"/>
          </a:xfrm>
        </p:spPr>
        <p:txBody>
          <a:bodyPr/>
          <a:lstStyle/>
          <a:p>
            <a:r>
              <a:rPr lang="ru-RU" dirty="0" smtClean="0"/>
              <a:t>Классный час </a:t>
            </a:r>
            <a:endParaRPr lang="ru-RU" dirty="0"/>
          </a:p>
        </p:txBody>
      </p:sp>
      <p:sp>
        <p:nvSpPr>
          <p:cNvPr id="3" name="Подзаголовок 2"/>
          <p:cNvSpPr>
            <a:spLocks noGrp="1"/>
          </p:cNvSpPr>
          <p:nvPr>
            <p:ph type="subTitle" idx="1"/>
          </p:nvPr>
        </p:nvSpPr>
        <p:spPr>
          <a:xfrm>
            <a:off x="1371600" y="2438400"/>
            <a:ext cx="6400800" cy="1143000"/>
          </a:xfrm>
        </p:spPr>
        <p:txBody>
          <a:bodyPr>
            <a:normAutofit/>
          </a:bodyPr>
          <a:lstStyle/>
          <a:p>
            <a:r>
              <a:rPr lang="ru-RU" sz="4400" dirty="0" smtClean="0">
                <a:solidFill>
                  <a:srgbClr val="FFFF00"/>
                </a:solidFill>
              </a:rPr>
              <a:t>Моя будущая профессия</a:t>
            </a:r>
            <a:endParaRPr lang="ru-RU" sz="4400" dirty="0">
              <a:solidFill>
                <a:srgbClr val="FFFF00"/>
              </a:solidFill>
            </a:endParaRPr>
          </a:p>
        </p:txBody>
      </p:sp>
      <p:pic>
        <p:nvPicPr>
          <p:cNvPr id="1026" name="Picture 2"/>
          <p:cNvPicPr>
            <a:picLocks noChangeAspect="1" noChangeArrowheads="1"/>
          </p:cNvPicPr>
          <p:nvPr/>
        </p:nvPicPr>
        <p:blipFill>
          <a:blip r:embed="rId2" cstate="print"/>
          <a:srcRect/>
          <a:stretch>
            <a:fillRect/>
          </a:stretch>
        </p:blipFill>
        <p:spPr bwMode="auto">
          <a:xfrm>
            <a:off x="609600" y="4114800"/>
            <a:ext cx="4572000" cy="1924050"/>
          </a:xfrm>
          <a:prstGeom prst="rect">
            <a:avLst/>
          </a:prstGeom>
          <a:noFill/>
          <a:ln w="19050">
            <a:solidFill>
              <a:srgbClr val="C00000"/>
            </a:solid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5715000" y="3429000"/>
            <a:ext cx="3057525" cy="2047875"/>
          </a:xfrm>
          <a:prstGeom prst="rect">
            <a:avLst/>
          </a:prstGeom>
          <a:noFill/>
          <a:ln w="19050">
            <a:solidFill>
              <a:srgbClr val="C00000"/>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p:cNvPicPr>
            <a:picLocks noGrp="1" noChangeAspect="1" noChangeArrowheads="1"/>
          </p:cNvPicPr>
          <p:nvPr>
            <p:ph idx="1"/>
          </p:nvPr>
        </p:nvPicPr>
        <p:blipFill>
          <a:blip r:embed="rId2" cstate="print"/>
          <a:srcRect/>
          <a:stretch>
            <a:fillRect/>
          </a:stretch>
        </p:blipFill>
        <p:spPr bwMode="auto">
          <a:xfrm>
            <a:off x="457200" y="304800"/>
            <a:ext cx="8305800" cy="60197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7170" name="Picture 2"/>
          <p:cNvPicPr>
            <a:picLocks noGrp="1" noChangeAspect="1" noChangeArrowheads="1"/>
          </p:cNvPicPr>
          <p:nvPr>
            <p:ph idx="1"/>
          </p:nvPr>
        </p:nvPicPr>
        <p:blipFill>
          <a:blip r:embed="rId2" cstate="print"/>
          <a:srcRect/>
          <a:stretch>
            <a:fillRect/>
          </a:stretch>
        </p:blipFill>
        <p:spPr bwMode="auto">
          <a:xfrm>
            <a:off x="381000" y="304800"/>
            <a:ext cx="8305800" cy="5943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77962"/>
          </a:xfrm>
        </p:spPr>
        <p:txBody>
          <a:bodyPr>
            <a:normAutofit/>
          </a:bodyPr>
          <a:lstStyle/>
          <a:p>
            <a:pPr algn="l"/>
            <a:r>
              <a:rPr lang="ru-RU" sz="2200" dirty="0" smtClean="0"/>
              <a:t/>
            </a:r>
            <a:br>
              <a:rPr lang="ru-RU" sz="2200" dirty="0" smtClean="0"/>
            </a:br>
            <a:r>
              <a:rPr lang="ru-RU" sz="2200" dirty="0" smtClean="0">
                <a:solidFill>
                  <a:srgbClr val="C00000"/>
                </a:solidFill>
              </a:rPr>
              <a:t> </a:t>
            </a:r>
            <a:r>
              <a:rPr lang="ru-RU" dirty="0" smtClean="0"/>
              <a:t/>
            </a:r>
            <a:br>
              <a:rPr lang="ru-RU" dirty="0" smtClean="0"/>
            </a:br>
            <a:endParaRPr lang="ru-RU" dirty="0"/>
          </a:p>
        </p:txBody>
      </p:sp>
      <p:sp>
        <p:nvSpPr>
          <p:cNvPr id="3" name="Содержимое 2"/>
          <p:cNvSpPr>
            <a:spLocks noGrp="1"/>
          </p:cNvSpPr>
          <p:nvPr>
            <p:ph idx="1"/>
          </p:nvPr>
        </p:nvSpPr>
        <p:spPr>
          <a:xfrm>
            <a:off x="457200" y="533400"/>
            <a:ext cx="8229600" cy="5943600"/>
          </a:xfrm>
        </p:spPr>
        <p:txBody>
          <a:bodyPr>
            <a:normAutofit fontScale="40000" lnSpcReduction="20000"/>
          </a:bodyPr>
          <a:lstStyle/>
          <a:p>
            <a:endParaRPr lang="ru-RU" sz="7500" dirty="0" smtClean="0"/>
          </a:p>
          <a:p>
            <a:r>
              <a:rPr lang="ru-RU" sz="10000" dirty="0" smtClean="0"/>
              <a:t>Подсчитайте количество набранных баллов, учитывая, что ответы на вопрос с буквой:         </a:t>
            </a:r>
          </a:p>
          <a:p>
            <a:pPr>
              <a:buNone/>
            </a:pPr>
            <a:r>
              <a:rPr lang="ru-RU" sz="10000" dirty="0" smtClean="0"/>
              <a:t>  а - 1 балл </a:t>
            </a:r>
          </a:p>
          <a:p>
            <a:pPr>
              <a:buNone/>
            </a:pPr>
            <a:r>
              <a:rPr lang="ru-RU" sz="10000" dirty="0" smtClean="0"/>
              <a:t>  б - 2 балла </a:t>
            </a:r>
          </a:p>
          <a:p>
            <a:pPr>
              <a:buNone/>
            </a:pPr>
            <a:r>
              <a:rPr lang="ru-RU" sz="10000" dirty="0" smtClean="0"/>
              <a:t>  в - 3 балла.</a:t>
            </a:r>
          </a:p>
          <a:p>
            <a:pPr>
              <a:buNone/>
            </a:pPr>
            <a:r>
              <a:rPr lang="ru-RU" sz="7500" dirty="0" smtClean="0"/>
              <a:t> </a:t>
            </a:r>
            <a:br>
              <a:rPr lang="ru-RU" sz="7500" dirty="0" smtClean="0"/>
            </a:br>
            <a:r>
              <a:rPr lang="ru-RU" sz="7500" dirty="0" smtClean="0"/>
              <a:t> </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381000"/>
            <a:ext cx="8229600" cy="6248400"/>
          </a:xfrm>
        </p:spPr>
        <p:txBody>
          <a:bodyPr>
            <a:normAutofit fontScale="92500" lnSpcReduction="20000"/>
          </a:bodyPr>
          <a:lstStyle/>
          <a:p>
            <a:endParaRPr lang="ru-RU" dirty="0" smtClean="0"/>
          </a:p>
          <a:p>
            <a:endParaRPr lang="ru-RU" dirty="0" smtClean="0"/>
          </a:p>
          <a:p>
            <a:r>
              <a:rPr lang="ru-RU" sz="3900" dirty="0" smtClean="0"/>
              <a:t>Если вы набрали от 5 до 8 баллов - советуем подумать о профессии, где вам не придётся общаться с большим числом людей. Вам подойдёт работа, связанная с растениями, животными, потому, что вы цените тишину, не любите шумных, незнакомых компаний. Вы чуть-чуть стеснительны и замкнуты, встречи с незнакомыми людьми вам доставляют беспокойство.</a:t>
            </a:r>
            <a:endParaRPr lang="ru-RU" sz="3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85800"/>
            <a:ext cx="8229600" cy="5623560"/>
          </a:xfrm>
        </p:spPr>
        <p:txBody>
          <a:bodyPr>
            <a:normAutofit lnSpcReduction="10000"/>
          </a:bodyPr>
          <a:lstStyle/>
          <a:p>
            <a:r>
              <a:rPr lang="ru-RU" dirty="0" smtClean="0"/>
              <a:t> </a:t>
            </a:r>
            <a:r>
              <a:rPr lang="ru-RU" sz="3600" dirty="0" smtClean="0"/>
              <a:t>Если вы набрали от 8 до 12 очков, то считайте - вам крупно повезло. Вы относитесь к людям, которым не страшно одиночество и которые прекрасно чувствуют себя в любой компании. Вы не боитесь новых знакомств и спокойно обходитесь без общения длительное время. Выбор профессии здесь практически разнообразен.</a:t>
            </a:r>
            <a:r>
              <a:rPr lang="ru-RU" dirty="0" smtClean="0"/>
              <a:t/>
            </a:r>
            <a:br>
              <a:rPr lang="ru-RU" dirty="0" smtClean="0"/>
            </a:br>
            <a:r>
              <a:rPr lang="ru-RU" dirty="0" smtClean="0"/>
              <a:t> </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 </a:t>
            </a:r>
            <a:r>
              <a:rPr lang="ru-RU" sz="4000" dirty="0" smtClean="0"/>
              <a:t>Если у вас от 12 до 15 очков, задумайтесь над выбором: стоит ли вам, человеку общительному, легко вступающему в контакт, вам можно выбирать профессию, связанную с общением с людьми.</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96962"/>
          </a:xfrm>
        </p:spPr>
        <p:txBody>
          <a:bodyPr>
            <a:normAutofit fontScale="90000"/>
          </a:bodyPr>
          <a:lstStyle/>
          <a:p>
            <a:r>
              <a:rPr lang="ru-RU" sz="3300" dirty="0" smtClean="0"/>
              <a:t/>
            </a:r>
            <a:br>
              <a:rPr lang="ru-RU" sz="3300" dirty="0" smtClean="0"/>
            </a:br>
            <a:r>
              <a:rPr lang="ru-RU" sz="3300" dirty="0" smtClean="0"/>
              <a:t/>
            </a:r>
            <a:br>
              <a:rPr lang="ru-RU" sz="3300" dirty="0" smtClean="0"/>
            </a:br>
            <a:r>
              <a:rPr lang="ru-RU" sz="3300" dirty="0" smtClean="0">
                <a:solidFill>
                  <a:srgbClr val="FFFF00"/>
                </a:solidFill>
              </a:rPr>
              <a:t>При решении выбора своей профессии, необходимо пользоваться </a:t>
            </a:r>
            <a:br>
              <a:rPr lang="ru-RU" sz="3300" dirty="0" smtClean="0">
                <a:solidFill>
                  <a:srgbClr val="FFFF00"/>
                </a:solidFill>
              </a:rPr>
            </a:br>
            <a:r>
              <a:rPr lang="ru-RU" sz="3300" dirty="0" smtClean="0">
                <a:solidFill>
                  <a:srgbClr val="FFFF00"/>
                </a:solidFill>
              </a:rPr>
              <a:t>следующими правилами:</a:t>
            </a:r>
            <a:r>
              <a:rPr lang="ru-RU" dirty="0" smtClean="0"/>
              <a:t/>
            </a:r>
            <a:br>
              <a:rPr lang="ru-RU" dirty="0" smtClean="0"/>
            </a:br>
            <a:endParaRPr lang="ru-RU" dirty="0"/>
          </a:p>
        </p:txBody>
      </p:sp>
      <p:sp>
        <p:nvSpPr>
          <p:cNvPr id="3" name="Содержимое 2"/>
          <p:cNvSpPr>
            <a:spLocks noGrp="1"/>
          </p:cNvSpPr>
          <p:nvPr>
            <p:ph idx="1"/>
          </p:nvPr>
        </p:nvSpPr>
        <p:spPr>
          <a:xfrm>
            <a:off x="457200" y="1524000"/>
            <a:ext cx="8229600" cy="5181600"/>
          </a:xfrm>
        </p:spPr>
        <p:txBody>
          <a:bodyPr>
            <a:normAutofit lnSpcReduction="10000"/>
          </a:bodyPr>
          <a:lstStyle/>
          <a:p>
            <a:pPr>
              <a:buNone/>
            </a:pPr>
            <a:r>
              <a:rPr lang="ru-RU" sz="3200" dirty="0" smtClean="0"/>
              <a:t>1 правило: Познай и изучи себя (здоровье; интересы и склонности; способности, знания и умения).</a:t>
            </a:r>
          </a:p>
          <a:p>
            <a:pPr>
              <a:buNone/>
            </a:pPr>
            <a:r>
              <a:rPr lang="ru-RU" sz="3200" dirty="0" smtClean="0"/>
              <a:t>2 правило: Узнай все о профессии: (предмет, цель и условия труда; пути получения профессии; медицинские противопоказания; требования профессии к личности (профессионально важные качества); актуальность выбранной профессии на рынке труда и перспективы ее развития).</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t/>
            </a:r>
            <a:br>
              <a:rPr lang="ru-RU" sz="2200" dirty="0" smtClean="0"/>
            </a:br>
            <a:r>
              <a:rPr lang="ru-RU" sz="2200" dirty="0" smtClean="0"/>
              <a:t/>
            </a:r>
            <a:br>
              <a:rPr lang="ru-RU" sz="2200" dirty="0" smtClean="0"/>
            </a:br>
            <a:r>
              <a:rPr lang="ru-RU" sz="3100" dirty="0" smtClean="0">
                <a:solidFill>
                  <a:srgbClr val="FFFF00"/>
                </a:solidFill>
              </a:rPr>
              <a:t>Окончательное решение о выборе профессии каждый человек принимает самостоятельно. Давайте посмотрим наиболее типичные ошибки выбора профессии:</a:t>
            </a:r>
            <a:r>
              <a:rPr lang="ru-RU" sz="2700" dirty="0" smtClean="0">
                <a:solidFill>
                  <a:srgbClr val="FF0000"/>
                </a:solidFill>
              </a:rPr>
              <a:t/>
            </a:r>
            <a:br>
              <a:rPr lang="ru-RU" sz="2700" dirty="0" smtClean="0">
                <a:solidFill>
                  <a:srgbClr val="FF0000"/>
                </a:solidFill>
              </a:rPr>
            </a:br>
            <a:endParaRPr lang="ru-RU" sz="2700" dirty="0">
              <a:solidFill>
                <a:srgbClr val="FF0000"/>
              </a:solidFill>
            </a:endParaRPr>
          </a:p>
        </p:txBody>
      </p:sp>
      <p:sp>
        <p:nvSpPr>
          <p:cNvPr id="3" name="Содержимое 2"/>
          <p:cNvSpPr>
            <a:spLocks noGrp="1"/>
          </p:cNvSpPr>
          <p:nvPr>
            <p:ph idx="1"/>
          </p:nvPr>
        </p:nvSpPr>
        <p:spPr>
          <a:xfrm>
            <a:off x="457200" y="1600200"/>
            <a:ext cx="8229600" cy="5029200"/>
          </a:xfrm>
        </p:spPr>
        <p:txBody>
          <a:bodyPr>
            <a:normAutofit lnSpcReduction="10000"/>
          </a:bodyPr>
          <a:lstStyle/>
          <a:p>
            <a:pPr>
              <a:buNone/>
            </a:pPr>
            <a:endParaRPr lang="ru-RU" sz="1200" dirty="0" smtClean="0"/>
          </a:p>
          <a:p>
            <a:r>
              <a:rPr lang="ru-RU" sz="3200" dirty="0" smtClean="0"/>
              <a:t>1.Следование чужим советам, выбор за компанию;</a:t>
            </a:r>
          </a:p>
          <a:p>
            <a:r>
              <a:rPr lang="ru-RU" sz="3200" dirty="0" smtClean="0"/>
              <a:t>2. Выбор близлежащего учебного заведения или внешне привлекательной, престижной профессии;</a:t>
            </a:r>
          </a:p>
          <a:p>
            <a:r>
              <a:rPr lang="ru-RU" sz="3200" dirty="0" smtClean="0"/>
              <a:t>3.Отсутствие существенной информации о профессии или специальности,</a:t>
            </a:r>
          </a:p>
          <a:p>
            <a:r>
              <a:rPr lang="ru-RU" sz="3200" dirty="0" smtClean="0"/>
              <a:t>4. Незнание своих личных особенностей и особенностей характера и т. п.</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09600"/>
            <a:ext cx="8229600" cy="5699760"/>
          </a:xfrm>
        </p:spPr>
        <p:txBody>
          <a:bodyPr>
            <a:normAutofit/>
          </a:bodyPr>
          <a:lstStyle/>
          <a:p>
            <a:pPr>
              <a:buNone/>
            </a:pPr>
            <a:r>
              <a:rPr lang="ru-RU" sz="3200" dirty="0" smtClean="0"/>
              <a:t> «В том, что касается будущего, я повторяю одно: </a:t>
            </a:r>
          </a:p>
          <a:p>
            <a:pPr>
              <a:buNone/>
            </a:pPr>
            <a:r>
              <a:rPr lang="ru-RU" sz="3200" dirty="0" smtClean="0"/>
              <a:t>за что бы вы ни взялись, главное — будьте преданны своему делу до конца. Не обязательно достигать какого-то звездного успеха, но быть честным перед самим собой в выбранной профессии — обязательно».</a:t>
            </a:r>
          </a:p>
          <a:p>
            <a:pPr>
              <a:buNone/>
            </a:pPr>
            <a:r>
              <a:rPr lang="ru-RU" sz="3200" dirty="0" smtClean="0"/>
              <a:t>                                             </a:t>
            </a:r>
            <a:r>
              <a:rPr lang="ru-RU" sz="3200" dirty="0" err="1" smtClean="0"/>
              <a:t>Ро́берт</a:t>
            </a:r>
            <a:r>
              <a:rPr lang="ru-RU" sz="3200" dirty="0" smtClean="0"/>
              <a:t> Де </a:t>
            </a:r>
            <a:r>
              <a:rPr lang="ru-RU" sz="3200" dirty="0" err="1" smtClean="0"/>
              <a:t>Ни́ро</a:t>
            </a:r>
            <a:endParaRPr lang="ru-RU"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Вы получили информацию о мире профессий. Многим стоит задуматься, как лучше использовать особенности своего характера, свои способности при выборе профессии. Самое главное, следует помнить, что окончательный выбор только за вами, ибо, выбирая профессию, вы выбираете судьбу. Профессия должна приносить удовольствие (положительные эмоции вам) и обеспечивать максимальную реализацию ваших возможностей (пользу обществу)</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r>
              <a:rPr lang="ru-RU" sz="4000" dirty="0" smtClean="0"/>
              <a:t>Слово ПРОФЕССИЯ (лат. </a:t>
            </a:r>
            <a:r>
              <a:rPr lang="ru-RU" sz="4000" dirty="0" err="1" smtClean="0"/>
              <a:t>professio</a:t>
            </a:r>
            <a:r>
              <a:rPr lang="ru-RU" sz="4000" dirty="0" smtClean="0"/>
              <a:t> - от </a:t>
            </a:r>
            <a:r>
              <a:rPr lang="ru-RU" sz="4000" dirty="0" err="1" smtClean="0"/>
              <a:t>profiteor</a:t>
            </a:r>
            <a:r>
              <a:rPr lang="ru-RU" sz="4000" dirty="0" smtClean="0"/>
              <a:t> - объявляю своим делом) означает род трудовой деятельности, требующий определенной подготовки и являющийся обычно источником существования.   </a:t>
            </a:r>
          </a:p>
          <a:p>
            <a:pPr>
              <a:buNone/>
            </a:pPr>
            <a:r>
              <a:rPr lang="ru-RU" sz="4000" dirty="0" smtClean="0"/>
              <a:t>    </a:t>
            </a:r>
          </a:p>
          <a:p>
            <a:pPr>
              <a:buNone/>
            </a:pPr>
            <a:r>
              <a:rPr lang="ru-RU" sz="3200" dirty="0" smtClean="0"/>
              <a:t>     </a:t>
            </a:r>
            <a:r>
              <a:rPr lang="ru-RU" sz="2400" dirty="0" smtClean="0"/>
              <a:t>(определение из Большого энциклопедического словаря) </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buNone/>
            </a:pPr>
            <a:r>
              <a:rPr lang="ru-RU" sz="3600" dirty="0" smtClean="0"/>
              <a:t>   </a:t>
            </a:r>
            <a:r>
              <a:rPr lang="ru-RU" sz="4400" dirty="0" smtClean="0"/>
              <a:t>«Вот лучший совет, который можно дать юношеству: Найди что-нибудь, что тебе нравится делать, а потом найди кого-нибудь, кто будет тебе за это платить».                 </a:t>
            </a:r>
          </a:p>
          <a:p>
            <a:pPr>
              <a:buNone/>
            </a:pPr>
            <a:r>
              <a:rPr lang="ru-RU" sz="3600" dirty="0" smtClean="0"/>
              <a:t>                                     </a:t>
            </a:r>
            <a:r>
              <a:rPr lang="ru-RU" sz="3600" dirty="0" err="1" smtClean="0"/>
              <a:t>Кэтрин</a:t>
            </a:r>
            <a:r>
              <a:rPr lang="ru-RU" sz="3600" dirty="0" smtClean="0"/>
              <a:t> </a:t>
            </a:r>
            <a:r>
              <a:rPr lang="ru-RU" sz="3600" dirty="0" err="1" smtClean="0"/>
              <a:t>Уайтхорн</a:t>
            </a:r>
            <a:r>
              <a:rPr lang="ru-RU" sz="3600" dirty="0" smtClean="0"/>
              <a:t>.</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a:bodyPr>
          <a:lstStyle/>
          <a:p>
            <a:r>
              <a:rPr lang="ru-RU" sz="3600" dirty="0" smtClean="0">
                <a:solidFill>
                  <a:srgbClr val="FFFF00"/>
                </a:solidFill>
              </a:rPr>
              <a:t>Конкурс «Определи профессию»</a:t>
            </a:r>
            <a:endParaRPr lang="ru-RU" sz="3600" dirty="0">
              <a:solidFill>
                <a:srgbClr val="FFFF00"/>
              </a:solidFill>
            </a:endParaRPr>
          </a:p>
        </p:txBody>
      </p:sp>
      <p:sp>
        <p:nvSpPr>
          <p:cNvPr id="3" name="Содержимое 2"/>
          <p:cNvSpPr>
            <a:spLocks noGrp="1"/>
          </p:cNvSpPr>
          <p:nvPr>
            <p:ph idx="1"/>
          </p:nvPr>
        </p:nvSpPr>
        <p:spPr>
          <a:xfrm>
            <a:off x="152400" y="914400"/>
            <a:ext cx="8763000" cy="5471160"/>
          </a:xfrm>
        </p:spPr>
        <p:txBody>
          <a:bodyPr>
            <a:normAutofit fontScale="25000" lnSpcReduction="20000"/>
          </a:bodyPr>
          <a:lstStyle/>
          <a:p>
            <a:r>
              <a:rPr lang="ru-RU" sz="11200" dirty="0" smtClean="0"/>
              <a:t>1. План, город, чертеж, конструкции, строительство, здания, памятники. </a:t>
            </a:r>
            <a:br>
              <a:rPr lang="ru-RU" sz="11200" dirty="0" smtClean="0"/>
            </a:br>
            <a:r>
              <a:rPr lang="ru-RU" sz="11200" dirty="0" smtClean="0"/>
              <a:t>2. Ткань, раскрой, лекало, костюм, ножницы, ателье. </a:t>
            </a:r>
            <a:br>
              <a:rPr lang="ru-RU" sz="11200" dirty="0" smtClean="0"/>
            </a:br>
            <a:r>
              <a:rPr lang="ru-RU" sz="11200" dirty="0" smtClean="0"/>
              <a:t>3. Верстак, рубанок, станок, древесина, мебель, мастерская. </a:t>
            </a:r>
            <a:br>
              <a:rPr lang="ru-RU" sz="11200" dirty="0" smtClean="0"/>
            </a:br>
            <a:r>
              <a:rPr lang="ru-RU" sz="11200" dirty="0" smtClean="0"/>
              <a:t>4. Белый халат, больной, поликлиника, диагноз. </a:t>
            </a:r>
            <a:br>
              <a:rPr lang="ru-RU" sz="11200" dirty="0" smtClean="0"/>
            </a:br>
            <a:r>
              <a:rPr lang="ru-RU" sz="11200" dirty="0" smtClean="0"/>
              <a:t>5. Газета, новости, современность, люди, оперативность, редакция, факты. </a:t>
            </a:r>
            <a:br>
              <a:rPr lang="ru-RU" sz="11200" dirty="0" smtClean="0"/>
            </a:br>
            <a:r>
              <a:rPr lang="ru-RU" sz="11200" dirty="0" smtClean="0"/>
              <a:t>6. Земля, природа, поле, теплица, сорта, растения, уход, удобрения, урожай. </a:t>
            </a:r>
            <a:br>
              <a:rPr lang="ru-RU" sz="11200" dirty="0" smtClean="0"/>
            </a:br>
            <a:r>
              <a:rPr lang="ru-RU" sz="11200" dirty="0" smtClean="0"/>
              <a:t>7. Платформа, вокзал, рельсы, пневматический кран, вагоны. </a:t>
            </a:r>
            <a:br>
              <a:rPr lang="ru-RU" sz="11200" dirty="0" smtClean="0"/>
            </a:br>
            <a:r>
              <a:rPr lang="ru-RU" sz="11200" dirty="0" smtClean="0"/>
              <a:t>8. Деньги, посетители, клиенты, вклад, сберегательная книжка. </a:t>
            </a:r>
            <a:br>
              <a:rPr lang="ru-RU" sz="11200" dirty="0" smtClean="0"/>
            </a:br>
            <a:r>
              <a:rPr lang="ru-RU" sz="11200" dirty="0" smtClean="0"/>
              <a:t>9. Театр, зрители, сцена, премьера, аплодисменты, костюм, грим. </a:t>
            </a:r>
            <a:br>
              <a:rPr lang="ru-RU" sz="11200" dirty="0" smtClean="0"/>
            </a:br>
            <a:r>
              <a:rPr lang="ru-RU" sz="11200" dirty="0" smtClean="0"/>
              <a:t>10. Кирпич, бетон, глазомер, конструкции, свежий воздух, стена, кладка. </a:t>
            </a:r>
            <a:br>
              <a:rPr lang="ru-RU" sz="11200" dirty="0" smtClean="0"/>
            </a:br>
            <a:r>
              <a:rPr lang="ru-RU" sz="11200" dirty="0" smtClean="0"/>
              <a:t>11. Ремонт, трубопровод, авария, техническая грамотность. </a:t>
            </a:r>
          </a:p>
          <a:p>
            <a:endParaRPr lang="ru-RU"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000" dirty="0" smtClean="0">
                <a:solidFill>
                  <a:srgbClr val="FFFF00"/>
                </a:solidFill>
              </a:rPr>
              <a:t>Чтобы правильно выбрать профессию, вам необходимо учесть три момента:</a:t>
            </a:r>
            <a:r>
              <a:rPr lang="ru-RU" sz="3000" dirty="0" smtClean="0">
                <a:solidFill>
                  <a:srgbClr val="C00000"/>
                </a:solidFill>
              </a:rPr>
              <a:t/>
            </a:r>
            <a:br>
              <a:rPr lang="ru-RU" sz="3000" dirty="0" smtClean="0">
                <a:solidFill>
                  <a:srgbClr val="C00000"/>
                </a:solidFill>
              </a:rPr>
            </a:br>
            <a:endParaRPr lang="ru-RU" sz="3000" dirty="0">
              <a:solidFill>
                <a:srgbClr val="C00000"/>
              </a:solidFill>
            </a:endParaRPr>
          </a:p>
        </p:txBody>
      </p:sp>
      <p:sp>
        <p:nvSpPr>
          <p:cNvPr id="3" name="Содержимое 2"/>
          <p:cNvSpPr>
            <a:spLocks noGrp="1"/>
          </p:cNvSpPr>
          <p:nvPr>
            <p:ph idx="1"/>
          </p:nvPr>
        </p:nvSpPr>
        <p:spPr>
          <a:xfrm>
            <a:off x="457200" y="1066800"/>
            <a:ext cx="8229600" cy="5562600"/>
          </a:xfrm>
        </p:spPr>
        <p:txBody>
          <a:bodyPr>
            <a:normAutofit fontScale="92500" lnSpcReduction="20000"/>
          </a:bodyPr>
          <a:lstStyle/>
          <a:p>
            <a:r>
              <a:rPr lang="ru-RU" sz="3500" dirty="0" smtClean="0"/>
              <a:t>- во-первых, каковы ваши интересы и склонности (коротко назовем это вашим </a:t>
            </a:r>
            <a:r>
              <a:rPr lang="ru-RU" sz="3500" b="1" dirty="0" smtClean="0"/>
              <a:t>«хочу» - </a:t>
            </a:r>
            <a:r>
              <a:rPr lang="ru-RU" sz="3500" dirty="0" smtClean="0"/>
              <a:t>это все, что мне нравится, к чему лежит душа</a:t>
            </a:r>
            <a:r>
              <a:rPr lang="ru-RU" sz="3500" b="1" dirty="0" smtClean="0"/>
              <a:t>)</a:t>
            </a:r>
            <a:r>
              <a:rPr lang="ru-RU" sz="3500" dirty="0" smtClean="0"/>
              <a:t>;</a:t>
            </a:r>
          </a:p>
          <a:p>
            <a:r>
              <a:rPr lang="ru-RU" sz="3500" dirty="0" smtClean="0"/>
              <a:t>- во-вторых, каковы ваши профессиональные качества: здоровье, квалификация, способности (это ваше </a:t>
            </a:r>
            <a:r>
              <a:rPr lang="ru-RU" sz="3500" b="1" dirty="0" smtClean="0"/>
              <a:t>«могу» – </a:t>
            </a:r>
            <a:r>
              <a:rPr lang="ru-RU" sz="3500" dirty="0" smtClean="0"/>
              <a:t>это все, что мне по силам, по способностям);</a:t>
            </a:r>
          </a:p>
          <a:p>
            <a:r>
              <a:rPr lang="ru-RU" sz="3500" dirty="0" smtClean="0"/>
              <a:t>- в-третьих, какие профессии пользуются спросом у работодателей (иначе, говоря каково сегодня «</a:t>
            </a:r>
            <a:r>
              <a:rPr lang="ru-RU" sz="3500" b="1" dirty="0" smtClean="0"/>
              <a:t>надо» – </a:t>
            </a:r>
            <a:r>
              <a:rPr lang="ru-RU" sz="3500" dirty="0" smtClean="0"/>
              <a:t>это все, что нужно для общества, страны).</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52401" y="304800"/>
            <a:ext cx="8763000" cy="624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01762"/>
          </a:xfrm>
        </p:spPr>
        <p:txBody>
          <a:bodyPr>
            <a:normAutofit fontScale="90000"/>
          </a:bodyPr>
          <a:lstStyle/>
          <a:p>
            <a:r>
              <a:rPr lang="ru-RU" sz="3300" dirty="0" smtClean="0"/>
              <a:t/>
            </a:r>
            <a:br>
              <a:rPr lang="ru-RU" sz="3300" dirty="0" smtClean="0"/>
            </a:br>
            <a:r>
              <a:rPr lang="ru-RU" sz="3300" dirty="0" smtClean="0"/>
              <a:t/>
            </a:r>
            <a:br>
              <a:rPr lang="ru-RU" sz="3300" dirty="0" smtClean="0"/>
            </a:br>
            <a:r>
              <a:rPr lang="ru-RU" sz="3300" dirty="0" smtClean="0">
                <a:solidFill>
                  <a:srgbClr val="C00000"/>
                </a:solidFill>
              </a:rPr>
              <a:t> </a:t>
            </a:r>
            <a:r>
              <a:rPr lang="ru-RU" sz="2200" dirty="0" smtClean="0"/>
              <a:t/>
            </a:r>
            <a:br>
              <a:rPr lang="ru-RU" sz="2200" dirty="0" smtClean="0"/>
            </a:br>
            <a:endParaRPr lang="ru-RU" sz="22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304800"/>
            <a:ext cx="8229600" cy="579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smtClean="0"/>
              <a:t>2. Человек-техника. Эти люди связаны с техникой - водители, </a:t>
            </a:r>
            <a:r>
              <a:rPr lang="ru-RU" dirty="0" err="1" smtClean="0"/>
              <a:t>автослесари</a:t>
            </a:r>
            <a:r>
              <a:rPr lang="ru-RU" dirty="0" smtClean="0"/>
              <a:t>, электромонтёры, слесари и т.д., использующие технические устройства.</a:t>
            </a:r>
            <a:endParaRPr lang="ru-RU" dirty="0"/>
          </a:p>
        </p:txBody>
      </p:sp>
      <p:pic>
        <p:nvPicPr>
          <p:cNvPr id="3074" name="Picture 2"/>
          <p:cNvPicPr>
            <a:picLocks noChangeAspect="1" noChangeArrowheads="1"/>
          </p:cNvPicPr>
          <p:nvPr/>
        </p:nvPicPr>
        <p:blipFill>
          <a:blip r:embed="rId2" cstate="print"/>
          <a:srcRect/>
          <a:stretch>
            <a:fillRect/>
          </a:stretch>
        </p:blipFill>
        <p:spPr bwMode="auto">
          <a:xfrm>
            <a:off x="609600" y="533400"/>
            <a:ext cx="8077200" cy="609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3. Человек-человек. Общение с людьми. К ним относятся: учитель, врач, парикмахер, продавец и т.д.</a:t>
            </a:r>
            <a:endParaRPr lang="ru-RU" dirty="0"/>
          </a:p>
        </p:txBody>
      </p:sp>
      <p:pic>
        <p:nvPicPr>
          <p:cNvPr id="4098" name="Picture 2"/>
          <p:cNvPicPr>
            <a:picLocks noChangeAspect="1" noChangeArrowheads="1"/>
          </p:cNvPicPr>
          <p:nvPr/>
        </p:nvPicPr>
        <p:blipFill>
          <a:blip r:embed="rId2" cstate="print"/>
          <a:srcRect/>
          <a:stretch>
            <a:fillRect/>
          </a:stretch>
        </p:blipFill>
        <p:spPr bwMode="auto">
          <a:xfrm>
            <a:off x="533400" y="457200"/>
            <a:ext cx="8077200"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Другая 1">
      <a:dk1>
        <a:sysClr val="windowText" lastClr="000000"/>
      </a:dk1>
      <a:lt1>
        <a:sysClr val="window" lastClr="FFFFFF"/>
      </a:lt1>
      <a:dk2>
        <a:srgbClr val="4E5B6F"/>
      </a:dk2>
      <a:lt2>
        <a:srgbClr val="A5A5A5"/>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137</TotalTime>
  <Words>651</Words>
  <Application>Microsoft Office PowerPoint</Application>
  <PresentationFormat>Экран (4:3)</PresentationFormat>
  <Paragraphs>41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Апекс</vt:lpstr>
      <vt:lpstr>Классный час </vt:lpstr>
      <vt:lpstr>Слайд 2</vt:lpstr>
      <vt:lpstr>Слайд 3</vt:lpstr>
      <vt:lpstr>Конкурс «Определи профессию»</vt:lpstr>
      <vt:lpstr>Чтобы правильно выбрать профессию, вам необходимо учесть три момента: </vt:lpstr>
      <vt:lpstr>Слайд 6</vt:lpstr>
      <vt:lpstr>    </vt:lpstr>
      <vt:lpstr>Слайд 8</vt:lpstr>
      <vt:lpstr>Слайд 9</vt:lpstr>
      <vt:lpstr>Слайд 10</vt:lpstr>
      <vt:lpstr>Слайд 11</vt:lpstr>
      <vt:lpstr>   </vt:lpstr>
      <vt:lpstr>Слайд 13</vt:lpstr>
      <vt:lpstr>Слайд 14</vt:lpstr>
      <vt:lpstr>Слайд 15</vt:lpstr>
      <vt:lpstr>  При решении выбора своей профессии, необходимо пользоваться  следующими правилами: </vt:lpstr>
      <vt:lpstr>  Окончательное решение о выборе профессии каждый человек принимает самостоятельно. Давайте посмотрим наиболее типичные ошибки выбора профессии: </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Классный час </dc:title>
  <dc:creator>user</dc:creator>
  <cp:lastModifiedBy>АмбуеваИА</cp:lastModifiedBy>
  <cp:revision>21</cp:revision>
  <dcterms:created xsi:type="dcterms:W3CDTF">2016-08-17T05:48:05Z</dcterms:created>
  <dcterms:modified xsi:type="dcterms:W3CDTF">2016-08-31T21:46:55Z</dcterms:modified>
</cp:coreProperties>
</file>