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71" r:id="rId4"/>
    <p:sldId id="269" r:id="rId5"/>
    <p:sldId id="268" r:id="rId6"/>
    <p:sldId id="270" r:id="rId7"/>
    <p:sldId id="265" r:id="rId8"/>
    <p:sldId id="266" r:id="rId9"/>
    <p:sldId id="264" r:id="rId10"/>
    <p:sldId id="272" r:id="rId11"/>
    <p:sldId id="263" r:id="rId12"/>
    <p:sldId id="273" r:id="rId13"/>
    <p:sldId id="274" r:id="rId14"/>
    <p:sldId id="259" r:id="rId15"/>
    <p:sldId id="275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68C4FF4-6EE1-4A76-9B8F-B2F594D6C874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12.01.2021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BF7A747-1B53-4B3F-B8D2-D8AB0E128148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24BD201-5F9C-4593-BEFD-74C971F0B552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12.01.2021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B22E6F0-797A-404D-B2F0-96032D2C16E5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37A3035-02C7-4538-A480-C6887B19F5A6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12.01.2021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518664C-3B03-4311-A452-8E87A1DF2E36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152DDE1-E9F2-4B50-AB95-1A36B28481DE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12.01.2021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087BA6C-DE82-4922-A007-5CB817EE4E20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5011FA9-72D4-4D0D-AA04-5200C8F96D1C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12.01.2021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4CBFCBB-F7D8-4AD9-B5F9-93687358CA6B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18AA105-3B9A-485F-A7BD-B3B1C1BFF994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12.01.2021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9217202-91A5-4841-8837-12B3422A9C13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003E727-7E97-4B76-A273-97C117DFD6DE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12.01.2021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9F140D1-42AB-456C-B3EB-2E58162D29C5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62FDA9A-A9AF-4522-BA4E-959710ABA8F2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12.01.2021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C4C3DF-49FF-4AA4-A1AB-8615103FAECA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81C31E6-6AC6-4E62-806B-D0CB1E8C6262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12.01.2021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1B0E188-B191-46AC-99B7-5113417AE6AB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9E59BE0-226E-4980-AAF5-F1A9DF7C7AE8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12.01.2021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ED8319C-EFFD-43A6-A723-9E31BBA50F68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194FB44-2B3A-4EA5-B708-4FEB9F41BBF1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12.01.2021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C51498-F984-481A-8E8C-4DDFA9BC9183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268761"/>
            <a:ext cx="7772400" cy="1152127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Родительское собрание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2204864"/>
            <a:ext cx="7560840" cy="1224136"/>
          </a:xfrm>
        </p:spPr>
        <p:txBody>
          <a:bodyPr/>
          <a:lstStyle/>
          <a:p>
            <a:r>
              <a:rPr lang="ru-RU" sz="40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«Здравствуйте!</a:t>
            </a:r>
          </a:p>
          <a:p>
            <a:r>
              <a:rPr lang="ru-RU" sz="40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Будем знакомы».</a:t>
            </a:r>
            <a:endParaRPr lang="ru-RU" sz="40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http://himiknoginsk.ucoz.ru/_si/0/75017036.png"/>
          <p:cNvPicPr>
            <a:picLocks noChangeAspect="1" noChangeArrowheads="1"/>
          </p:cNvPicPr>
          <p:nvPr/>
        </p:nvPicPr>
        <p:blipFill>
          <a:blip r:embed="rId2" cstate="print"/>
          <a:srcRect l="2911" r="2069"/>
          <a:stretch>
            <a:fillRect/>
          </a:stretch>
        </p:blipFill>
        <p:spPr bwMode="auto">
          <a:xfrm>
            <a:off x="1714480" y="3929066"/>
            <a:ext cx="5400600" cy="21431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714612" y="6026150"/>
            <a:ext cx="6196012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ru-RU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umimoji="1" sz="32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5613" indent="1588" algn="ctr" rtl="0" fontAlgn="base">
              <a:spcBef>
                <a:spcPct val="0"/>
              </a:spcBef>
              <a:spcAft>
                <a:spcPct val="0"/>
              </a:spcAft>
              <a:defRPr kumimoji="1" sz="32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2813" indent="1588" algn="ctr" rtl="0" fontAlgn="base">
              <a:spcBef>
                <a:spcPct val="0"/>
              </a:spcBef>
              <a:spcAft>
                <a:spcPct val="0"/>
              </a:spcAft>
              <a:defRPr kumimoji="1" sz="32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0013" indent="1588" algn="ctr" rtl="0" fontAlgn="base">
              <a:spcBef>
                <a:spcPct val="0"/>
              </a:spcBef>
              <a:spcAft>
                <a:spcPct val="0"/>
              </a:spcAft>
              <a:defRPr kumimoji="1" sz="32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7213" indent="1588" algn="ctr" rtl="0" fontAlgn="base">
              <a:spcBef>
                <a:spcPct val="0"/>
              </a:spcBef>
              <a:spcAft>
                <a:spcPct val="0"/>
              </a:spcAft>
              <a:defRPr kumimoji="1" sz="32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32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32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32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32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/>
            <a:r>
              <a:rPr lang="ru-RU" sz="2400" dirty="0">
                <a:solidFill>
                  <a:srgbClr val="0066FF"/>
                </a:solidFill>
                <a:cs typeface="Times New Roman" pitchFamily="18" charset="0"/>
              </a:rPr>
              <a:t>Классный руководитель: </a:t>
            </a:r>
          </a:p>
          <a:p>
            <a:pPr algn="r"/>
            <a:r>
              <a:rPr lang="ru-RU" sz="2400" dirty="0" err="1">
                <a:solidFill>
                  <a:srgbClr val="0066FF"/>
                </a:solidFill>
                <a:cs typeface="Times New Roman" pitchFamily="18" charset="0"/>
              </a:rPr>
              <a:t>Гаджимагомедова</a:t>
            </a:r>
            <a:r>
              <a:rPr lang="ru-RU" sz="2400" dirty="0">
                <a:solidFill>
                  <a:srgbClr val="0066FF"/>
                </a:solidFill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66FF"/>
                </a:solidFill>
                <a:cs typeface="Times New Roman" pitchFamily="18" charset="0"/>
              </a:rPr>
              <a:t>Минаят</a:t>
            </a:r>
            <a:r>
              <a:rPr lang="ru-RU" sz="2400" dirty="0">
                <a:solidFill>
                  <a:srgbClr val="0066FF"/>
                </a:solidFill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66FF"/>
                </a:solidFill>
                <a:cs typeface="Times New Roman" pitchFamily="18" charset="0"/>
              </a:rPr>
              <a:t>Нурудиновна</a:t>
            </a:r>
            <a:endParaRPr lang="ru-RU" sz="2400" dirty="0">
              <a:solidFill>
                <a:srgbClr val="0066FF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2928926" y="357166"/>
            <a:ext cx="6015022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Book Antiqua" pitchFamily="18" charset="0"/>
                <a:ea typeface="+mj-ea"/>
                <a:cs typeface="+mj-cs"/>
              </a:rPr>
              <a:t>Какими должны быть пятиклассники?</a:t>
            </a:r>
          </a:p>
        </p:txBody>
      </p:sp>
      <p:pic>
        <p:nvPicPr>
          <p:cNvPr id="6" name="Picture 4" descr="J023396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14290"/>
            <a:ext cx="235585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214282" y="2000240"/>
            <a:ext cx="8715436" cy="4668848"/>
          </a:xfrm>
          <a:prstGeom prst="rect">
            <a:avLst/>
          </a:prstGeom>
        </p:spPr>
        <p:txBody>
          <a:bodyPr/>
          <a:lstStyle/>
          <a:p>
            <a:pPr marL="342900" marR="0" lvl="0" indent="-342900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ook Antiqua" pitchFamily="18" charset="0"/>
              </a:rPr>
              <a:t>уметь общаться с одноклассниками, иметь свое мнение и формировать его с учетом мнения других, уметь поддерживать отношения;</a:t>
            </a:r>
          </a:p>
          <a:p>
            <a:pPr marL="342900" marR="0" lvl="0" indent="-342900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ook Antiqua" pitchFamily="18" charset="0"/>
              </a:rPr>
              <a:t>уметь правильно распределять и планировать свое время, проявлять самостоятельность в своих делах и в случае необходимости обещаться за помощью взрослых;</a:t>
            </a:r>
          </a:p>
          <a:p>
            <a:pPr marL="342900" marR="0" lvl="0" indent="-342900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ook Antiqua" pitchFamily="18" charset="0"/>
              </a:rPr>
              <a:t>стараться учиться, стремиться овладевать знаниями, уметь заниматься самостоятельно;</a:t>
            </a:r>
          </a:p>
          <a:p>
            <a:pPr marL="342900" marR="0" lvl="0" indent="-342900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ook Antiqua" pitchFamily="18" charset="0"/>
              </a:rPr>
              <a:t>уметь дружить, иметь постоянного друга, общаться с мальчиками и девочками, самостоятельно разрешать возникающие конфликты; </a:t>
            </a:r>
          </a:p>
          <a:p>
            <a:pPr marL="342900" marR="0" lvl="0" indent="-342900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ook Antiqua" pitchFamily="18" charset="0"/>
              </a:rPr>
              <a:t>иметь постоянные обязанности дома, выполнять их без напоминания, помогать родителям; </a:t>
            </a:r>
          </a:p>
          <a:p>
            <a:pPr marL="342900" marR="0" lvl="0" indent="-342900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ook Antiqua" pitchFamily="18" charset="0"/>
              </a:rPr>
              <a:t>уметь общаться с продавцом, врачом и т. д.; </a:t>
            </a:r>
          </a:p>
          <a:p>
            <a:pPr marL="342900" marR="0" lvl="0" indent="-342900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ook Antiqua" pitchFamily="18" charset="0"/>
              </a:rPr>
              <a:t>уметь предвидеть последствия своих действий, делать безопасный, правильный выбор.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Book Antiqua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1714488"/>
            <a:ext cx="8929718" cy="47736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ru-RU" sz="2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Создавайте условия для развития</a:t>
            </a:r>
            <a:r>
              <a:rPr lang="ru-RU" sz="2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самостоятельности в поведении ребенка. У пятиклассника непременно должны быть домашние обязанности, за выполнение которых он несет ответственность. </a:t>
            </a:r>
          </a:p>
          <a:p>
            <a:pPr>
              <a:lnSpc>
                <a:spcPct val="90000"/>
              </a:lnSpc>
            </a:pPr>
            <a:r>
              <a:rPr lang="ru-RU" sz="2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Для пятиклассника учитель</a:t>
            </a:r>
            <a:r>
              <a:rPr lang="ru-RU" sz="2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– уже не такой непререкаемый авторитет, как раньше, в адрес учителей могут звучать критические замечания. Важно обсудить с ребенком причины его недовольства, поддерживая при этом авторитет учителя. </a:t>
            </a:r>
          </a:p>
          <a:p>
            <a:pPr>
              <a:lnSpc>
                <a:spcPct val="90000"/>
              </a:lnSpc>
            </a:pPr>
            <a:r>
              <a:rPr lang="ru-RU" sz="2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Пятикласснику уже не так интересна учеба</a:t>
            </a:r>
            <a:r>
              <a:rPr lang="ru-RU" sz="2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сама по себе, многим в школе интересно бывать потому, что там много друзей. Важно, чтобы у ребенка была возможность обсудить свои школьные дела, учебу и отношения с друзьями в семье, с родителями. </a:t>
            </a:r>
            <a:endParaRPr lang="ru-RU" sz="26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3357554" y="277813"/>
            <a:ext cx="5329246" cy="1139825"/>
          </a:xfrm>
          <a:prstGeom prst="rect">
            <a:avLst/>
          </a:prstGeom>
        </p:spPr>
        <p:txBody>
          <a:bodyPr anchor="ctr"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Чем можно помочь?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928826" cy="16730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928826" cy="16730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2285984" y="0"/>
            <a:ext cx="7072331" cy="1785926"/>
          </a:xfrm>
          <a:prstGeom prst="rect">
            <a:avLst/>
          </a:prstGeom>
        </p:spPr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ook Antiqua" pitchFamily="18" charset="0"/>
                <a:ea typeface="+mj-ea"/>
                <a:cs typeface="+mj-cs"/>
              </a:rPr>
              <a:t>Слова, которые поддерживают и которые разрушают его веру в себя:</a:t>
            </a:r>
            <a:endParaRPr kumimoji="0" lang="ru-RU" sz="3200" b="1" i="1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Book Antiqua" pitchFamily="18" charset="0"/>
              <a:ea typeface="+mj-ea"/>
              <a:cs typeface="+mj-cs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357158" y="1785926"/>
            <a:ext cx="4035425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Book Antiqua" pitchFamily="18" charset="0"/>
              </a:rPr>
              <a:t>Слова поддержки: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ru-RU" sz="2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 Antiqua" pitchFamily="18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p"/>
              <a:tabLst/>
              <a:defRPr/>
            </a:pP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Book Antiqua" pitchFamily="18" charset="0"/>
              </a:rPr>
              <a:t>Зная тебя, я уверен, что вы все сделали, хорошо.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p"/>
              <a:tabLst/>
              <a:defRPr/>
            </a:pP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Book Antiqua" pitchFamily="18" charset="0"/>
              </a:rPr>
              <a:t>Ты делаешь это очень хорошо.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p"/>
              <a:tabLst/>
              <a:defRPr/>
            </a:pP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Book Antiqua" pitchFamily="18" charset="0"/>
              </a:rPr>
              <a:t>У тебя есть некоторые соображения по этому поводу? Готов ли ты начать?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p"/>
              <a:tabLst/>
              <a:defRPr/>
            </a:pP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Book Antiqua" pitchFamily="18" charset="0"/>
              </a:rPr>
              <a:t>Это серьезный вызов. Но я уверен. Что ты готов к нему.</a:t>
            </a:r>
          </a:p>
        </p:txBody>
      </p:sp>
      <p:sp>
        <p:nvSpPr>
          <p:cNvPr id="10" name="Rectangle 4"/>
          <p:cNvSpPr txBox="1">
            <a:spLocks noChangeArrowheads="1"/>
          </p:cNvSpPr>
          <p:nvPr/>
        </p:nvSpPr>
        <p:spPr>
          <a:xfrm>
            <a:off x="4643406" y="1785926"/>
            <a:ext cx="4500594" cy="4525963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Book Antiqua" pitchFamily="18" charset="0"/>
              </a:rPr>
              <a:t>Слова разочарования: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ru-RU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 Antiqua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Book Antiqua" pitchFamily="18" charset="0"/>
              </a:rPr>
              <a:t>Зная тебя и твои способности. Я думаю. Ты смог бы сделать это гораздо лучше.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Book Antiqua" pitchFamily="18" charset="0"/>
              </a:rPr>
              <a:t>Эта идея никогда не сможет быть реализована.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Book Antiqua" pitchFamily="18" charset="0"/>
              </a:rPr>
              <a:t>Это для тебя слишком трудно, поэтому я сам это сделаю.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Book Antiqua" pitchFamily="18" charset="0"/>
            </a:endParaRP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0"/>
                            </p:stCondLst>
                            <p:childTnLst>
                              <p:par>
                                <p:cTn id="28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7000"/>
                            </p:stCondLst>
                            <p:childTnLst>
                              <p:par>
                                <p:cTn id="3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9000"/>
                            </p:stCondLst>
                            <p:childTnLst>
                              <p:par>
                                <p:cTn id="4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9500"/>
                            </p:stCondLst>
                            <p:childTnLst>
                              <p:par>
                                <p:cTn id="47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1500"/>
                            </p:stCondLst>
                            <p:childTnLst>
                              <p:par>
                                <p:cTn id="54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3500"/>
                            </p:stCondLst>
                            <p:childTnLst>
                              <p:par>
                                <p:cTn id="61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 build="p"/>
      <p:bldP spid="10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lands07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188913"/>
            <a:ext cx="1749406" cy="17398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1785918" y="277813"/>
            <a:ext cx="6900882" cy="1139825"/>
          </a:xfrm>
          <a:prstGeom prst="rect">
            <a:avLst/>
          </a:prstGeom>
        </p:spPr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Book Antiqua" pitchFamily="18" charset="0"/>
                <a:ea typeface="+mj-ea"/>
                <a:cs typeface="+mj-cs"/>
              </a:rPr>
              <a:t>Способы преодоления тревожности: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Book Antiqua" pitchFamily="18" charset="0"/>
              <a:ea typeface="+mj-ea"/>
              <a:cs typeface="+mj-cs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285720" y="1785926"/>
            <a:ext cx="8229600" cy="4572031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</a:p>
          <a:p>
            <a:pPr marL="342900" marR="0" lvl="0" indent="-34290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ook Antiqua" pitchFamily="18" charset="0"/>
              </a:rPr>
              <a:t>Не сравнивайте ребенка с окружающими.</a:t>
            </a:r>
          </a:p>
          <a:p>
            <a:pPr marL="342900" marR="0" lvl="0" indent="-34290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ook Antiqua" pitchFamily="18" charset="0"/>
              </a:rPr>
              <a:t>Доверяйте ребенку.</a:t>
            </a:r>
          </a:p>
          <a:p>
            <a:pPr marL="342900" marR="0" lvl="0" indent="-34290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ook Antiqua" pitchFamily="18" charset="0"/>
              </a:rPr>
              <a:t>Чаще хвалите его, но так, чтобы он знал, за что.</a:t>
            </a:r>
          </a:p>
          <a:p>
            <a:pPr marL="342900" marR="0" lvl="0" indent="-34290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ook Antiqua" pitchFamily="18" charset="0"/>
              </a:rPr>
              <a:t>Демонстрируйте образцы уверенного поведения, будьте во всем примером ребенку.</a:t>
            </a:r>
          </a:p>
          <a:p>
            <a:pPr marL="342900" marR="0" lvl="0" indent="-34290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ook Antiqua" pitchFamily="18" charset="0"/>
              </a:rPr>
              <a:t>Не предъявляйте к ребенку завышенных требований. </a:t>
            </a:r>
          </a:p>
          <a:p>
            <a:pPr marL="342900" marR="0" lvl="0" indent="-34290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ook Antiqua" pitchFamily="18" charset="0"/>
              </a:rPr>
              <a:t>Будьте последовательны в воспитании ребенка. Не запрещайте без всяких причин того, что разрешали раньше.</a:t>
            </a:r>
          </a:p>
          <a:p>
            <a:pPr marL="342900" marR="0" lvl="0" indent="-34290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ook Antiqua" pitchFamily="18" charset="0"/>
              </a:rPr>
              <a:t>Старайтесь делать ребенку меньше замечаний.</a:t>
            </a:r>
          </a:p>
          <a:p>
            <a:pPr marL="342900" marR="0" lvl="0" indent="-34290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ook Antiqua" pitchFamily="18" charset="0"/>
              </a:rPr>
              <a:t>Используйте наказание лишь в крайних случаях.</a:t>
            </a:r>
          </a:p>
          <a:p>
            <a:pPr marL="342900" marR="0" lvl="0" indent="-34290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ook Antiqua" pitchFamily="18" charset="0"/>
              </a:rPr>
              <a:t>Не унижайте ребенка, наказывая его.</a:t>
            </a:r>
          </a:p>
          <a:p>
            <a:pPr marL="342900" marR="0" lvl="0" indent="-34290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ook Antiqua" pitchFamily="18" charset="0"/>
              </a:rPr>
              <a:t>Общаясь с ребенком, не подрывайте авторитет других значимых взрослых людей. </a:t>
            </a:r>
          </a:p>
          <a:p>
            <a:pPr marL="342900" marR="0" lvl="0" indent="-34290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ook Antiqua" pitchFamily="18" charset="0"/>
              </a:rPr>
              <a:t>Помогите ему найти дело по душе.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Book Antiqua" pitchFamily="18" charset="0"/>
            </a:endParaRP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womanadvice.ru/sites/default/files/34/kak_narisovat_rodovoe_derevo_v_shkolu2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1772816"/>
            <a:ext cx="4874314" cy="39422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79712" y="692696"/>
            <a:ext cx="5976664" cy="936104"/>
          </a:xfrm>
        </p:spPr>
        <p:txBody>
          <a:bodyPr/>
          <a:lstStyle/>
          <a:p>
            <a:r>
              <a:rPr lang="ru-RU" b="1" dirty="0" smtClean="0">
                <a:solidFill>
                  <a:srgbClr val="00B050"/>
                </a:solidFill>
                <a:latin typeface="Times New Roman"/>
                <a:ea typeface="Calibri"/>
              </a:rPr>
              <a:t>«Дерево желаний».</a:t>
            </a:r>
            <a:endParaRPr lang="ru-RU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57224" y="692696"/>
            <a:ext cx="7429552" cy="5450948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8800" b="1" spc="50" dirty="0" smtClean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ea typeface="Calibri"/>
              </a:rPr>
              <a:t/>
            </a:r>
            <a:br>
              <a:rPr lang="ru-RU" sz="8800" b="1" spc="50" dirty="0" smtClean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ea typeface="Calibri"/>
              </a:rPr>
            </a:br>
            <a:r>
              <a:rPr lang="ru-RU" sz="8800" b="1" spc="50" dirty="0" smtClean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ea typeface="Calibri"/>
              </a:rPr>
              <a:t>Спасибо </a:t>
            </a:r>
            <a:br>
              <a:rPr lang="ru-RU" sz="8800" b="1" spc="50" dirty="0" smtClean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ea typeface="Calibri"/>
              </a:rPr>
            </a:br>
            <a:r>
              <a:rPr lang="ru-RU" sz="8800" b="1" spc="50" dirty="0" smtClean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ea typeface="Calibri"/>
              </a:rPr>
              <a:t>за внимание!</a:t>
            </a:r>
            <a:endParaRPr lang="ru-RU" sz="8800" b="1" spc="50" dirty="0">
              <a:ln w="11430"/>
              <a:solidFill>
                <a:srgbClr val="FFFF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://podsosenshko.ucoz.ru/documenti/s2509147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1785926"/>
            <a:ext cx="7272808" cy="228790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Прямоугольник 2"/>
          <p:cNvSpPr/>
          <p:nvPr/>
        </p:nvSpPr>
        <p:spPr>
          <a:xfrm>
            <a:off x="1571604" y="4357694"/>
            <a:ext cx="6357982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err="1" smtClean="0">
                <a:solidFill>
                  <a:srgbClr val="00B050"/>
                </a:solidFill>
                <a:latin typeface="Monotype Corsiva" pitchFamily="66" charset="0"/>
              </a:rPr>
              <a:t>Гаджимагомедова</a:t>
            </a:r>
            <a:r>
              <a:rPr lang="ru-RU" sz="4400" b="1" dirty="0" smtClean="0">
                <a:solidFill>
                  <a:srgbClr val="00B050"/>
                </a:solidFill>
                <a:latin typeface="Monotype Corsiva" pitchFamily="66" charset="0"/>
              </a:rPr>
              <a:t> </a:t>
            </a:r>
          </a:p>
          <a:p>
            <a:pPr algn="ctr"/>
            <a:r>
              <a:rPr lang="ru-RU" sz="4400" b="1" dirty="0" err="1" smtClean="0">
                <a:solidFill>
                  <a:srgbClr val="00B050"/>
                </a:solidFill>
                <a:latin typeface="Monotype Corsiva" pitchFamily="66" charset="0"/>
              </a:rPr>
              <a:t>Минаят</a:t>
            </a:r>
            <a:r>
              <a:rPr lang="ru-RU" sz="4400" b="1" dirty="0" smtClean="0">
                <a:solidFill>
                  <a:srgbClr val="00B050"/>
                </a:solidFill>
                <a:latin typeface="Monotype Corsiva" pitchFamily="66" charset="0"/>
              </a:rPr>
              <a:t> </a:t>
            </a:r>
            <a:r>
              <a:rPr lang="ru-RU" sz="4400" b="1" dirty="0" err="1" smtClean="0">
                <a:solidFill>
                  <a:srgbClr val="00B050"/>
                </a:solidFill>
                <a:latin typeface="Monotype Corsiva" pitchFamily="66" charset="0"/>
              </a:rPr>
              <a:t>Нурудиновна</a:t>
            </a:r>
            <a:endParaRPr lang="ru-RU" sz="4400" b="1" dirty="0">
              <a:solidFill>
                <a:srgbClr val="00B05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428604"/>
            <a:ext cx="914400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Book Antiqua" pitchFamily="18" charset="0"/>
                <a:ea typeface="Times New Roman" pitchFamily="18" charset="0"/>
                <a:cs typeface="Times New Roman" pitchFamily="18" charset="0"/>
              </a:rPr>
              <a:t>Цель: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Book Antiqua" pitchFamily="18" charset="0"/>
                <a:ea typeface="Times New Roman" pitchFamily="18" charset="0"/>
                <a:cs typeface="Times New Roman" pitchFamily="18" charset="0"/>
              </a:rPr>
              <a:t>познакомиться с родителями и создать настрой на дальнейшее  сотрудничество родителей, классного руководителя и учителей.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Book Antiqua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Book Antiqu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Book Antiqua" pitchFamily="18" charset="0"/>
                <a:ea typeface="Times New Roman" pitchFamily="18" charset="0"/>
                <a:cs typeface="Times New Roman" pitchFamily="18" charset="0"/>
              </a:rPr>
              <a:t>Задачи: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Book Antiqua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Book Antiqua" pitchFamily="18" charset="0"/>
                <a:ea typeface="Times New Roman" pitchFamily="18" charset="0"/>
                <a:cs typeface="Times New Roman" pitchFamily="18" charset="0"/>
              </a:rPr>
              <a:t>1.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Book Antiqua" pitchFamily="18" charset="0"/>
                <a:ea typeface="Times New Roman" pitchFamily="18" charset="0"/>
                <a:cs typeface="Times New Roman" pitchFamily="18" charset="0"/>
              </a:rPr>
              <a:t>Содействовать процессу активного участия родителей в жизни школы и класса.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Book Antiqua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Book Antiqua" pitchFamily="18" charset="0"/>
                <a:ea typeface="Times New Roman" pitchFamily="18" charset="0"/>
                <a:cs typeface="Times New Roman" pitchFamily="18" charset="0"/>
              </a:rPr>
              <a:t>2. Содействовать установлению благоприятного психологического микроклимата между родителями, детьми и учителями.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Book Antiqua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Book Antiqua" pitchFamily="18" charset="0"/>
                <a:ea typeface="Times New Roman" pitchFamily="18" charset="0"/>
                <a:cs typeface="Times New Roman" pitchFamily="18" charset="0"/>
              </a:rPr>
              <a:t>3. Познакомить родителей с учителями – предметниками, которые будут работать с детьми.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Book Antiqua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Book Antiqua" pitchFamily="18" charset="0"/>
                <a:ea typeface="Times New Roman" pitchFamily="18" charset="0"/>
                <a:cs typeface="Times New Roman" pitchFamily="18" charset="0"/>
              </a:rPr>
              <a:t>4.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Book Antiqua" pitchFamily="18" charset="0"/>
                <a:ea typeface="Times New Roman" pitchFamily="18" charset="0"/>
                <a:cs typeface="Times New Roman" pitchFamily="18" charset="0"/>
              </a:rPr>
              <a:t>Провести выборы родительского комитета.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Book Antiqua" pitchFamily="18" charset="0"/>
              <a:cs typeface="Arial" pitchFamily="34" charset="0"/>
            </a:endParaRP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85786" y="1643050"/>
            <a:ext cx="7786742" cy="280076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88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Bookman Old Style" pitchFamily="18" charset="0"/>
              </a:rPr>
              <a:t>Наши учителя:</a:t>
            </a:r>
            <a:endParaRPr lang="ru-RU" sz="88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14282" y="0"/>
            <a:ext cx="8929718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2800" b="1" dirty="0" smtClean="0">
                <a:solidFill>
                  <a:srgbClr val="FF0000"/>
                </a:solidFill>
                <a:latin typeface="Bookman Old Style" pitchFamily="18" charset="0"/>
              </a:rPr>
              <a:t> Русский</a:t>
            </a:r>
            <a:r>
              <a:rPr lang="ru-RU" sz="3200" b="1" dirty="0" smtClean="0">
                <a:solidFill>
                  <a:srgbClr val="FF0000"/>
                </a:solidFill>
                <a:latin typeface="Bookman Old Style" pitchFamily="18" charset="0"/>
              </a:rPr>
              <a:t> </a:t>
            </a:r>
            <a:r>
              <a:rPr lang="ru-RU" sz="2800" b="1" dirty="0" smtClean="0">
                <a:solidFill>
                  <a:srgbClr val="FF0000"/>
                </a:solidFill>
                <a:latin typeface="Bookman Old Style" pitchFamily="18" charset="0"/>
              </a:rPr>
              <a:t>язык</a:t>
            </a:r>
            <a:r>
              <a:rPr lang="ru-RU" sz="3200" b="1" dirty="0" smtClean="0">
                <a:solidFill>
                  <a:srgbClr val="FF0000"/>
                </a:solidFill>
                <a:latin typeface="Bookman Old Style" pitchFamily="18" charset="0"/>
              </a:rPr>
              <a:t> </a:t>
            </a:r>
            <a:r>
              <a:rPr lang="ru-RU" sz="3600" b="1" dirty="0" smtClean="0">
                <a:solidFill>
                  <a:srgbClr val="FF0000"/>
                </a:solidFill>
                <a:latin typeface="Bookman Old Style" pitchFamily="18" charset="0"/>
              </a:rPr>
              <a:t>– </a:t>
            </a:r>
            <a:r>
              <a:rPr lang="ru-RU" sz="3600" b="1" dirty="0" smtClean="0">
                <a:solidFill>
                  <a:srgbClr val="00B050"/>
                </a:solidFill>
                <a:latin typeface="Monotype Corsiva" pitchFamily="66" charset="0"/>
              </a:rPr>
              <a:t>Астахова  Валентина Николаевна,</a:t>
            </a:r>
            <a:endParaRPr lang="ru-RU" sz="4400" b="1" dirty="0" smtClean="0">
              <a:solidFill>
                <a:srgbClr val="00B050"/>
              </a:solidFill>
              <a:latin typeface="Monotype Corsiva" pitchFamily="66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ru-RU" sz="2800" b="1" dirty="0" smtClean="0">
                <a:solidFill>
                  <a:srgbClr val="FF0000"/>
                </a:solidFill>
                <a:latin typeface="Bookman Old Style" pitchFamily="18" charset="0"/>
              </a:rPr>
              <a:t>Математика – </a:t>
            </a:r>
            <a:r>
              <a:rPr lang="ru-RU" sz="3600" b="1" dirty="0" err="1" smtClean="0">
                <a:solidFill>
                  <a:srgbClr val="00B050"/>
                </a:solidFill>
                <a:latin typeface="Monotype Corsiva" pitchFamily="66" charset="0"/>
              </a:rPr>
              <a:t>Амбуева</a:t>
            </a:r>
            <a:r>
              <a:rPr lang="ru-RU" sz="3600" b="1" dirty="0" smtClean="0">
                <a:solidFill>
                  <a:srgbClr val="00B050"/>
                </a:solidFill>
                <a:latin typeface="Monotype Corsiva" pitchFamily="66" charset="0"/>
              </a:rPr>
              <a:t> Ирина Анатольевна,</a:t>
            </a:r>
            <a:endParaRPr lang="ru-RU" sz="4400" b="1" dirty="0" smtClean="0">
              <a:solidFill>
                <a:srgbClr val="00B050"/>
              </a:solidFill>
              <a:latin typeface="Monotype Corsiva" pitchFamily="66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ru-RU" sz="2800" b="1" dirty="0" smtClean="0">
                <a:solidFill>
                  <a:srgbClr val="FF0000"/>
                </a:solidFill>
                <a:latin typeface="Bookman Old Style" pitchFamily="18" charset="0"/>
              </a:rPr>
              <a:t>Литература – </a:t>
            </a:r>
            <a:r>
              <a:rPr lang="ru-RU" sz="3600" b="1" dirty="0" smtClean="0">
                <a:solidFill>
                  <a:srgbClr val="00B050"/>
                </a:solidFill>
                <a:latin typeface="Monotype Corsiva" pitchFamily="66" charset="0"/>
              </a:rPr>
              <a:t>Астахова  Валентина Николаевна,</a:t>
            </a:r>
            <a:endParaRPr lang="ru-RU" sz="3600" b="1" dirty="0" smtClean="0">
              <a:solidFill>
                <a:srgbClr val="FF0000"/>
              </a:solidFill>
              <a:latin typeface="Bookman Old Style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2800" b="1" dirty="0" smtClean="0">
                <a:solidFill>
                  <a:srgbClr val="FF0000"/>
                </a:solidFill>
                <a:latin typeface="Bookman Old Style" pitchFamily="18" charset="0"/>
              </a:rPr>
              <a:t>Английский язык – </a:t>
            </a:r>
            <a:r>
              <a:rPr lang="ru-RU" sz="3600" b="1" dirty="0" smtClean="0">
                <a:solidFill>
                  <a:srgbClr val="00B050"/>
                </a:solidFill>
                <a:latin typeface="Monotype Corsiva" pitchFamily="66" charset="0"/>
              </a:rPr>
              <a:t>Ильина Римма Алексеевна</a:t>
            </a:r>
            <a:endParaRPr lang="ru-RU" sz="2800" b="1" dirty="0" smtClean="0">
              <a:solidFill>
                <a:srgbClr val="FF0000"/>
              </a:solidFill>
              <a:latin typeface="Bookman Old Style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2800" b="1" dirty="0" smtClean="0">
                <a:solidFill>
                  <a:srgbClr val="FF0000"/>
                </a:solidFill>
                <a:latin typeface="Bookman Old Style" pitchFamily="18" charset="0"/>
              </a:rPr>
              <a:t>История – </a:t>
            </a:r>
            <a:r>
              <a:rPr lang="ru-RU" sz="3600" b="1" dirty="0" err="1" smtClean="0">
                <a:solidFill>
                  <a:srgbClr val="00B050"/>
                </a:solidFill>
                <a:latin typeface="Monotype Corsiva" pitchFamily="66" charset="0"/>
              </a:rPr>
              <a:t>Тынано</a:t>
            </a:r>
            <a:r>
              <a:rPr lang="ru-RU" sz="3600" b="1" dirty="0" smtClean="0">
                <a:solidFill>
                  <a:srgbClr val="00B050"/>
                </a:solidFill>
                <a:latin typeface="Monotype Corsiva" pitchFamily="66" charset="0"/>
              </a:rPr>
              <a:t> Елена Юрьевна </a:t>
            </a:r>
            <a:endParaRPr lang="ru-RU" sz="2800" b="1" dirty="0" smtClean="0">
              <a:solidFill>
                <a:srgbClr val="FF0000"/>
              </a:solidFill>
              <a:latin typeface="Bookman Old Style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2800" b="1" dirty="0" smtClean="0">
                <a:solidFill>
                  <a:srgbClr val="FF0000"/>
                </a:solidFill>
                <a:latin typeface="Bookman Old Style" pitchFamily="18" charset="0"/>
              </a:rPr>
              <a:t>Обществознание – </a:t>
            </a:r>
            <a:r>
              <a:rPr lang="ru-RU" sz="3600" b="1" dirty="0" smtClean="0">
                <a:solidFill>
                  <a:srgbClr val="00B050"/>
                </a:solidFill>
                <a:latin typeface="Monotype Corsiva" pitchFamily="66" charset="0"/>
              </a:rPr>
              <a:t>Морозова Ирина  Александровна</a:t>
            </a:r>
            <a:endParaRPr lang="ru-RU" sz="2800" b="1" dirty="0" smtClean="0">
              <a:solidFill>
                <a:srgbClr val="FF0000"/>
              </a:solidFill>
              <a:latin typeface="Bookman Old Style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2800" b="1" dirty="0" smtClean="0">
                <a:solidFill>
                  <a:srgbClr val="FF0000"/>
                </a:solidFill>
                <a:latin typeface="Bookman Old Style" pitchFamily="18" charset="0"/>
              </a:rPr>
              <a:t>Биология – </a:t>
            </a:r>
            <a:r>
              <a:rPr lang="ru-RU" sz="3600" b="1" dirty="0" err="1" smtClean="0">
                <a:solidFill>
                  <a:srgbClr val="00B050"/>
                </a:solidFill>
                <a:latin typeface="Monotype Corsiva" pitchFamily="66" charset="0"/>
              </a:rPr>
              <a:t>Закатимова</a:t>
            </a:r>
            <a:r>
              <a:rPr lang="ru-RU" sz="3600" b="1" dirty="0" smtClean="0">
                <a:solidFill>
                  <a:srgbClr val="00B050"/>
                </a:solidFill>
                <a:latin typeface="Monotype Corsiva" pitchFamily="66" charset="0"/>
              </a:rPr>
              <a:t> Елена Дмитриевна</a:t>
            </a:r>
            <a:r>
              <a:rPr lang="ru-RU" sz="2800" b="1" dirty="0" smtClean="0">
                <a:solidFill>
                  <a:srgbClr val="00B050"/>
                </a:solidFill>
                <a:latin typeface="Monotype Corsiva" pitchFamily="66" charset="0"/>
              </a:rPr>
              <a:t> </a:t>
            </a:r>
            <a:endParaRPr lang="ru-RU" sz="2800" b="1" dirty="0" smtClean="0">
              <a:solidFill>
                <a:srgbClr val="FF000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571480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2800" b="1" dirty="0" smtClean="0">
                <a:solidFill>
                  <a:srgbClr val="FF0000"/>
                </a:solidFill>
                <a:latin typeface="Bookman Old Style" pitchFamily="18" charset="0"/>
              </a:rPr>
              <a:t>География – </a:t>
            </a:r>
            <a:r>
              <a:rPr lang="ru-RU" sz="3600" b="1" dirty="0" err="1" smtClean="0">
                <a:solidFill>
                  <a:srgbClr val="00B050"/>
                </a:solidFill>
                <a:latin typeface="Monotype Corsiva" pitchFamily="66" charset="0"/>
              </a:rPr>
              <a:t>Кайсагалиев</a:t>
            </a:r>
            <a:r>
              <a:rPr lang="ru-RU" sz="3600" b="1" dirty="0" smtClean="0">
                <a:solidFill>
                  <a:srgbClr val="00B050"/>
                </a:solidFill>
                <a:latin typeface="Monotype Corsiva" pitchFamily="66" charset="0"/>
              </a:rPr>
              <a:t>  </a:t>
            </a:r>
            <a:r>
              <a:rPr lang="ru-RU" sz="3600" b="1" dirty="0" err="1" smtClean="0">
                <a:solidFill>
                  <a:srgbClr val="00B050"/>
                </a:solidFill>
                <a:latin typeface="Monotype Corsiva" pitchFamily="66" charset="0"/>
              </a:rPr>
              <a:t>Сисинбай</a:t>
            </a:r>
            <a:r>
              <a:rPr lang="ru-RU" sz="3600" b="1" dirty="0" smtClean="0">
                <a:solidFill>
                  <a:srgbClr val="00B050"/>
                </a:solidFill>
                <a:latin typeface="Monotype Corsiva" pitchFamily="66" charset="0"/>
              </a:rPr>
              <a:t>  </a:t>
            </a:r>
            <a:r>
              <a:rPr lang="ru-RU" sz="3600" b="1" dirty="0" err="1" smtClean="0">
                <a:solidFill>
                  <a:srgbClr val="00B050"/>
                </a:solidFill>
                <a:latin typeface="Monotype Corsiva" pitchFamily="66" charset="0"/>
              </a:rPr>
              <a:t>Мурасович</a:t>
            </a:r>
            <a:endParaRPr lang="ru-RU" sz="2800" b="1" dirty="0" smtClean="0">
              <a:solidFill>
                <a:srgbClr val="FF0000"/>
              </a:solidFill>
              <a:latin typeface="Bookman Old Style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2800" b="1" dirty="0" smtClean="0">
                <a:solidFill>
                  <a:srgbClr val="FF0000"/>
                </a:solidFill>
                <a:latin typeface="Bookman Old Style" pitchFamily="18" charset="0"/>
              </a:rPr>
              <a:t>ИЗО – </a:t>
            </a:r>
            <a:r>
              <a:rPr lang="ru-RU" sz="3600" b="1" dirty="0" err="1" smtClean="0">
                <a:solidFill>
                  <a:srgbClr val="00B050"/>
                </a:solidFill>
                <a:latin typeface="Monotype Corsiva" pitchFamily="66" charset="0"/>
              </a:rPr>
              <a:t>Гаджимагомедова</a:t>
            </a:r>
            <a:r>
              <a:rPr lang="ru-RU" sz="3600" b="1" dirty="0" smtClean="0">
                <a:solidFill>
                  <a:srgbClr val="00B050"/>
                </a:solidFill>
                <a:latin typeface="Monotype Corsiva" pitchFamily="66" charset="0"/>
              </a:rPr>
              <a:t>  </a:t>
            </a:r>
            <a:r>
              <a:rPr lang="ru-RU" sz="3600" b="1" dirty="0" err="1" smtClean="0">
                <a:solidFill>
                  <a:srgbClr val="00B050"/>
                </a:solidFill>
                <a:latin typeface="Monotype Corsiva" pitchFamily="66" charset="0"/>
              </a:rPr>
              <a:t>Минаят</a:t>
            </a:r>
            <a:r>
              <a:rPr lang="ru-RU" sz="3600" b="1" dirty="0" smtClean="0">
                <a:solidFill>
                  <a:srgbClr val="00B050"/>
                </a:solidFill>
                <a:latin typeface="Monotype Corsiva" pitchFamily="66" charset="0"/>
              </a:rPr>
              <a:t> </a:t>
            </a:r>
            <a:r>
              <a:rPr lang="ru-RU" sz="3600" b="1" dirty="0" err="1" smtClean="0">
                <a:solidFill>
                  <a:srgbClr val="00B050"/>
                </a:solidFill>
                <a:latin typeface="Monotype Corsiva" pitchFamily="66" charset="0"/>
              </a:rPr>
              <a:t>Нурудиновна</a:t>
            </a:r>
            <a:endParaRPr lang="ru-RU" sz="2800" b="1" dirty="0" smtClean="0">
              <a:solidFill>
                <a:srgbClr val="FF0000"/>
              </a:solidFill>
              <a:latin typeface="Bookman Old Style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2800" b="1" dirty="0" smtClean="0">
                <a:solidFill>
                  <a:srgbClr val="FF0000"/>
                </a:solidFill>
                <a:latin typeface="Bookman Old Style" pitchFamily="18" charset="0"/>
              </a:rPr>
              <a:t>Музыка –  </a:t>
            </a:r>
            <a:r>
              <a:rPr lang="ru-RU" sz="3600" b="1" dirty="0" smtClean="0">
                <a:solidFill>
                  <a:srgbClr val="00B050"/>
                </a:solidFill>
                <a:latin typeface="Monotype Corsiva" pitchFamily="66" charset="0"/>
              </a:rPr>
              <a:t>Колесникова Евгения Сергеевна</a:t>
            </a:r>
            <a:endParaRPr lang="ru-RU" sz="2800" b="1" dirty="0" smtClean="0">
              <a:solidFill>
                <a:srgbClr val="FF0000"/>
              </a:solidFill>
              <a:latin typeface="Bookman Old Style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2800" b="1" dirty="0" smtClean="0">
                <a:solidFill>
                  <a:srgbClr val="FF0000"/>
                </a:solidFill>
                <a:latin typeface="Bookman Old Style" pitchFamily="18" charset="0"/>
              </a:rPr>
              <a:t>Физическая культура – </a:t>
            </a:r>
            <a:r>
              <a:rPr lang="ru-RU" sz="3600" b="1" dirty="0" err="1" smtClean="0">
                <a:solidFill>
                  <a:srgbClr val="00B050"/>
                </a:solidFill>
                <a:latin typeface="Monotype Corsiva" pitchFamily="66" charset="0"/>
              </a:rPr>
              <a:t>Рыпхиргина</a:t>
            </a:r>
            <a:r>
              <a:rPr lang="ru-RU" sz="3600" b="1" dirty="0" smtClean="0">
                <a:solidFill>
                  <a:srgbClr val="00B050"/>
                </a:solidFill>
                <a:latin typeface="Monotype Corsiva" pitchFamily="66" charset="0"/>
              </a:rPr>
              <a:t>  Маргарита Эдуардовна</a:t>
            </a:r>
            <a:endParaRPr lang="ru-RU" sz="2800" b="1" dirty="0" smtClean="0">
              <a:solidFill>
                <a:srgbClr val="FF0000"/>
              </a:solidFill>
              <a:latin typeface="Bookman Old Style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2800" b="1" dirty="0" smtClean="0">
                <a:solidFill>
                  <a:srgbClr val="FF0000"/>
                </a:solidFill>
                <a:latin typeface="Bookman Old Style" pitchFamily="18" charset="0"/>
              </a:rPr>
              <a:t>Технология (девочки) – </a:t>
            </a:r>
            <a:r>
              <a:rPr lang="ru-RU" sz="3600" b="1" dirty="0" err="1" smtClean="0">
                <a:solidFill>
                  <a:srgbClr val="00B050"/>
                </a:solidFill>
                <a:latin typeface="Monotype Corsiva" pitchFamily="66" charset="0"/>
              </a:rPr>
              <a:t>Пученко</a:t>
            </a:r>
            <a:r>
              <a:rPr lang="ru-RU" sz="3600" b="1" dirty="0" smtClean="0">
                <a:solidFill>
                  <a:srgbClr val="00B050"/>
                </a:solidFill>
                <a:latin typeface="Monotype Corsiva" pitchFamily="66" charset="0"/>
              </a:rPr>
              <a:t>  Ольга  Александровна</a:t>
            </a:r>
            <a:endParaRPr lang="ru-RU" sz="2800" b="1" dirty="0" smtClean="0">
              <a:solidFill>
                <a:srgbClr val="FF0000"/>
              </a:solidFill>
              <a:latin typeface="Bookman Old Style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2800" b="1" dirty="0" smtClean="0">
                <a:solidFill>
                  <a:srgbClr val="FF0000"/>
                </a:solidFill>
                <a:latin typeface="Bookman Old Style" pitchFamily="18" charset="0"/>
              </a:rPr>
              <a:t>Технология (мальчики) –  </a:t>
            </a:r>
            <a:r>
              <a:rPr lang="ru-RU" sz="3600" b="1" dirty="0" smtClean="0">
                <a:solidFill>
                  <a:srgbClr val="00B050"/>
                </a:solidFill>
                <a:latin typeface="Monotype Corsiva" pitchFamily="66" charset="0"/>
              </a:rPr>
              <a:t>Астахов  Владимир Иванович </a:t>
            </a:r>
            <a:endParaRPr lang="ru-RU" sz="2800" b="1" dirty="0" smtClean="0">
              <a:solidFill>
                <a:srgbClr val="FF000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1052736"/>
            <a:ext cx="7787208" cy="1080120"/>
          </a:xfrm>
        </p:spPr>
        <p:txBody>
          <a:bodyPr/>
          <a:lstStyle/>
          <a:p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  <a:latin typeface="Times New Roman"/>
                <a:ea typeface="Calibri"/>
              </a:rPr>
              <a:t>Будем знакомы!</a:t>
            </a:r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</a:br>
            <a:endParaRPr lang="ru-RU" sz="3200" dirty="0"/>
          </a:p>
        </p:txBody>
      </p:sp>
      <p:pic>
        <p:nvPicPr>
          <p:cNvPr id="5" name="Рисунок 4" descr="https://arhivurokov.ru/kopilka/uploads/user_file_5675b51d29a5b/orghanizatsionnoie-roditiel-skoie-sobraniie-5-klass_1.jpeg"/>
          <p:cNvPicPr/>
          <p:nvPr/>
        </p:nvPicPr>
        <p:blipFill>
          <a:blip r:embed="rId2" cstate="print"/>
          <a:srcRect r="4698"/>
          <a:stretch>
            <a:fillRect/>
          </a:stretch>
        </p:blipFill>
        <p:spPr bwMode="auto">
          <a:xfrm>
            <a:off x="2411760" y="1988840"/>
            <a:ext cx="4176464" cy="324036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19672" y="1196752"/>
            <a:ext cx="63367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  <a:latin typeface="Times New Roman"/>
                <a:ea typeface="Calibri"/>
              </a:rPr>
              <a:t>          </a:t>
            </a:r>
            <a:endParaRPr lang="ru-RU" sz="36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6146" name="Picture 2" descr="http://school185.ucoz.ru/_nw/9/31685358.jpeg"/>
          <p:cNvPicPr>
            <a:picLocks noChangeAspect="1" noChangeArrowheads="1"/>
          </p:cNvPicPr>
          <p:nvPr/>
        </p:nvPicPr>
        <p:blipFill>
          <a:blip r:embed="rId2" cstate="print"/>
          <a:srcRect l="1890" r="1721" b="4275"/>
          <a:stretch>
            <a:fillRect/>
          </a:stretch>
        </p:blipFill>
        <p:spPr bwMode="auto">
          <a:xfrm>
            <a:off x="0" y="0"/>
            <a:ext cx="3406524" cy="259228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4" name="Rectangle 2"/>
          <p:cNvSpPr txBox="1">
            <a:spLocks noChangeArrowheads="1"/>
          </p:cNvSpPr>
          <p:nvPr/>
        </p:nvSpPr>
        <p:spPr>
          <a:xfrm>
            <a:off x="3500430" y="0"/>
            <a:ext cx="5643570" cy="2000240"/>
          </a:xfrm>
          <a:prstGeom prst="rect">
            <a:avLst/>
          </a:prstGeom>
        </p:spPr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ook Antiqua" pitchFamily="18" charset="0"/>
                <a:ea typeface="+mj-ea"/>
                <a:cs typeface="+mj-cs"/>
              </a:rPr>
              <a:t>Возрастные особенности младшего подростка: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Book Antiqua" pitchFamily="18" charset="0"/>
              <a:ea typeface="+mj-ea"/>
              <a:cs typeface="+mj-cs"/>
            </a:endParaRPr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>
          <a:xfrm>
            <a:off x="0" y="2571744"/>
            <a:ext cx="8929718" cy="4071942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ru-RU" sz="200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Book Antiqua" pitchFamily="18" charset="0"/>
              </a:rPr>
              <a:t>потребность в достойном положении в коллективе сверстников, в семье; </a:t>
            </a:r>
          </a:p>
          <a:p>
            <a:pPr marL="342900" marR="0" lvl="0" indent="-34290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ru-RU" sz="200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Book Antiqua" pitchFamily="18" charset="0"/>
              </a:rPr>
              <a:t>повышенная утомляемость; </a:t>
            </a:r>
          </a:p>
          <a:p>
            <a:pPr marL="342900" marR="0" lvl="0" indent="-34290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ru-RU" sz="200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Book Antiqua" pitchFamily="18" charset="0"/>
              </a:rPr>
              <a:t>стремление обзавестись верным другом; </a:t>
            </a:r>
          </a:p>
          <a:p>
            <a:pPr marL="342900" marR="0" lvl="0" indent="-34290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ru-RU" sz="200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Book Antiqua" pitchFamily="18" charset="0"/>
              </a:rPr>
              <a:t>стремление избежать изоляции, как в классе, так и в малом коллективе; </a:t>
            </a:r>
          </a:p>
          <a:p>
            <a:pPr marL="342900" marR="0" lvl="0" indent="-34290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ru-RU" sz="200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Book Antiqua" pitchFamily="18" charset="0"/>
              </a:rPr>
              <a:t>повышенный интерес к вопросу о “соотношении сил” в классе; </a:t>
            </a:r>
          </a:p>
          <a:p>
            <a:pPr marL="342900" marR="0" lvl="0" indent="-34290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ru-RU" sz="200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Book Antiqua" pitchFamily="18" charset="0"/>
              </a:rPr>
              <a:t>стремление отмежеваться от всего подчеркнуто детского; </a:t>
            </a:r>
          </a:p>
          <a:p>
            <a:pPr marL="342900" marR="0" lvl="0" indent="-34290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ru-RU" sz="200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Book Antiqua" pitchFamily="18" charset="0"/>
              </a:rPr>
              <a:t>отсутствие авторитета возраста; </a:t>
            </a:r>
          </a:p>
          <a:p>
            <a:pPr marL="342900" marR="0" lvl="0" indent="-34290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ru-RU" sz="200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Book Antiqua" pitchFamily="18" charset="0"/>
              </a:rPr>
              <a:t>ярко выраженная эмоциональность; </a:t>
            </a:r>
          </a:p>
          <a:p>
            <a:pPr marL="342900" marR="0" lvl="0" indent="-34290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ru-RU" sz="200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Book Antiqua" pitchFamily="18" charset="0"/>
              </a:rPr>
              <a:t>повышенный интерес к спорту; </a:t>
            </a:r>
          </a:p>
          <a:p>
            <a:pPr marL="342900" marR="0" lvl="0" indent="-34290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ru-RU" sz="200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Book Antiqua" pitchFamily="18" charset="0"/>
              </a:rPr>
              <a:t>увлечение коллекционированием, увлечение музыкой.</a:t>
            </a:r>
            <a:endParaRPr kumimoji="0" lang="ru-RU" sz="2000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Book Antiqua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3728" y="476672"/>
            <a:ext cx="4824536" cy="792088"/>
          </a:xfrm>
        </p:spPr>
        <p:txBody>
          <a:bodyPr/>
          <a:lstStyle/>
          <a:p>
            <a:r>
              <a:rPr lang="ru-RU" sz="5400" b="1" dirty="0" smtClean="0">
                <a:solidFill>
                  <a:srgbClr val="7030A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«Советы»:</a:t>
            </a:r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500034" y="1643050"/>
            <a:ext cx="8501122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0" indent="-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Проявляйте интерес к делам ребенка, общайтесь и обсуждайте с ним   итоги прошедшего школьного дня.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Недопускайте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физические меры воздействия и наказания.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Поощряйте ребенка, и не только за учебные успехи. 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Предоставьте ребенку самостоятельность в учебной работе.  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Организуйте контроль учебной деятельностью ребенка.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Создавайте условия для развития самостоятельности в поведении ребенка. У пятиклассника непременно должны быть домашние обязанности, за выполнение которых он несет ответственность.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Так как пятиклассники стремятся быть лучшими, Вам необходимо поддержать их. Не унижайте  и не обижайте детей. Ведь вернуть, потом любовь и уважение к себе  будет трудно.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Другая 6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0504D"/>
      </a:hlink>
      <a:folHlink>
        <a:srgbClr val="C0504D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</TotalTime>
  <Words>683</Words>
  <Application>Microsoft Office PowerPoint</Application>
  <PresentationFormat>Экран (4:3)</PresentationFormat>
  <Paragraphs>87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1_Тема Office</vt:lpstr>
      <vt:lpstr>Родительское собрание  </vt:lpstr>
      <vt:lpstr>Слайд 2</vt:lpstr>
      <vt:lpstr>Слайд 3</vt:lpstr>
      <vt:lpstr>Слайд 4</vt:lpstr>
      <vt:lpstr>Слайд 5</vt:lpstr>
      <vt:lpstr>Слайд 6</vt:lpstr>
      <vt:lpstr>Будем знакомы! </vt:lpstr>
      <vt:lpstr>Слайд 8</vt:lpstr>
      <vt:lpstr>«Советы»: </vt:lpstr>
      <vt:lpstr>Слайд 10</vt:lpstr>
      <vt:lpstr>Слайд 11</vt:lpstr>
      <vt:lpstr>Слайд 12</vt:lpstr>
      <vt:lpstr>Слайд 13</vt:lpstr>
      <vt:lpstr>«Дерево желаний».</vt:lpstr>
      <vt:lpstr> Спасибо 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Родительское собрание  </dc:title>
  <dc:creator>01</dc:creator>
  <cp:lastModifiedBy>user</cp:lastModifiedBy>
  <cp:revision>34</cp:revision>
  <dcterms:created xsi:type="dcterms:W3CDTF">2017-12-18T11:55:16Z</dcterms:created>
  <dcterms:modified xsi:type="dcterms:W3CDTF">2021-01-12T04:17:17Z</dcterms:modified>
</cp:coreProperties>
</file>